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6" r:id="rId2"/>
    <p:sldId id="286" r:id="rId3"/>
    <p:sldId id="290" r:id="rId4"/>
    <p:sldId id="288" r:id="rId5"/>
    <p:sldId id="287" r:id="rId6"/>
    <p:sldId id="294" r:id="rId7"/>
    <p:sldId id="295" r:id="rId8"/>
    <p:sldId id="297" r:id="rId9"/>
    <p:sldId id="298" r:id="rId10"/>
    <p:sldId id="299" r:id="rId11"/>
    <p:sldId id="300" r:id="rId12"/>
    <p:sldId id="301" r:id="rId13"/>
    <p:sldId id="302" r:id="rId14"/>
    <p:sldId id="305" r:id="rId15"/>
    <p:sldId id="303" r:id="rId16"/>
    <p:sldId id="292" r:id="rId17"/>
    <p:sldId id="291" r:id="rId1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66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1" autoAdjust="0"/>
    <p:restoredTop sz="94660"/>
  </p:normalViewPr>
  <p:slideViewPr>
    <p:cSldViewPr snapToGrid="0" showGuides="1">
      <p:cViewPr varScale="1">
        <p:scale>
          <a:sx n="86" d="100"/>
          <a:sy n="86" d="100"/>
        </p:scale>
        <p:origin x="561" y="4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tin\Documents\1%20TMCNWRC\Grants\Grant%20History,%20FoBWR.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Martin\Documents\1%20TMCNWRC\Grants\Grant%20History,%20FoBWR.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Owner\Documents\TMCNWRC\Grants\Grant%20History,%20FoBWR.xls"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Martin\Documents\1%20TMCNWRC\Grants\Grant%20History,%20FoBWR.xls"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Owner\Documents\TMCNWRC\Grants\Grant%20History,%20FoBWR.xls"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tin\Documents\1%20TMCNWRC\Grants\Grant%20History,%20FoBWR.xls"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Owner\Documents\TMCNWRC\Grants\Grant%20History,%20FoBWR.xls"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76200" cap="rnd">
              <a:solidFill>
                <a:schemeClr val="accent1"/>
              </a:solidFill>
              <a:round/>
            </a:ln>
            <a:effectLst/>
          </c:spPr>
          <c:marker>
            <c:symbol val="none"/>
          </c:marker>
          <c:val>
            <c:numRef>
              <c:f>'History by Year'!$C$4:$C$24</c:f>
              <c:numCache>
                <c:formatCode>"$"#,##0</c:formatCode>
                <c:ptCount val="21"/>
                <c:pt idx="0">
                  <c:v>19148</c:v>
                </c:pt>
                <c:pt idx="1">
                  <c:v>50373</c:v>
                </c:pt>
                <c:pt idx="2">
                  <c:v>53749</c:v>
                </c:pt>
                <c:pt idx="3">
                  <c:v>71774</c:v>
                </c:pt>
                <c:pt idx="4">
                  <c:v>71774</c:v>
                </c:pt>
                <c:pt idx="5">
                  <c:v>71774</c:v>
                </c:pt>
                <c:pt idx="6">
                  <c:v>77673</c:v>
                </c:pt>
                <c:pt idx="7">
                  <c:v>77673</c:v>
                </c:pt>
                <c:pt idx="8">
                  <c:v>132018</c:v>
                </c:pt>
                <c:pt idx="9">
                  <c:v>183738</c:v>
                </c:pt>
                <c:pt idx="10">
                  <c:v>186738</c:v>
                </c:pt>
                <c:pt idx="11">
                  <c:v>326246</c:v>
                </c:pt>
                <c:pt idx="12">
                  <c:v>355988</c:v>
                </c:pt>
                <c:pt idx="13">
                  <c:v>640023</c:v>
                </c:pt>
                <c:pt idx="14">
                  <c:v>780998</c:v>
                </c:pt>
                <c:pt idx="15">
                  <c:v>1254971</c:v>
                </c:pt>
                <c:pt idx="16">
                  <c:v>1259971</c:v>
                </c:pt>
                <c:pt idx="17">
                  <c:v>1663971</c:v>
                </c:pt>
                <c:pt idx="18">
                  <c:v>1681971</c:v>
                </c:pt>
                <c:pt idx="19">
                  <c:v>1905971</c:v>
                </c:pt>
                <c:pt idx="20">
                  <c:v>2205971</c:v>
                </c:pt>
              </c:numCache>
            </c:numRef>
          </c:val>
          <c:smooth val="0"/>
          <c:extLst>
            <c:ext xmlns:c16="http://schemas.microsoft.com/office/drawing/2014/chart" uri="{C3380CC4-5D6E-409C-BE32-E72D297353CC}">
              <c16:uniqueId val="{00000000-8A5C-BD4C-8CA5-4173C26BC9E5}"/>
            </c:ext>
          </c:extLst>
        </c:ser>
        <c:dLbls>
          <c:showLegendKey val="0"/>
          <c:showVal val="0"/>
          <c:showCatName val="0"/>
          <c:showSerName val="0"/>
          <c:showPercent val="0"/>
          <c:showBubbleSize val="0"/>
        </c:dLbls>
        <c:smooth val="0"/>
        <c:axId val="337180776"/>
        <c:axId val="337182344"/>
      </c:lineChart>
      <c:catAx>
        <c:axId val="337180776"/>
        <c:scaling>
          <c:orientation val="minMax"/>
        </c:scaling>
        <c:delete val="1"/>
        <c:axPos val="b"/>
        <c:majorTickMark val="none"/>
        <c:minorTickMark val="none"/>
        <c:tickLblPos val="nextTo"/>
        <c:crossAx val="337182344"/>
        <c:crosses val="autoZero"/>
        <c:auto val="1"/>
        <c:lblAlgn val="ctr"/>
        <c:lblOffset val="100"/>
        <c:noMultiLvlLbl val="0"/>
      </c:catAx>
      <c:valAx>
        <c:axId val="3371823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37180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7D-F14E-8E22-00EBBA4C75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7D-F14E-8E22-00EBBA4C75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7D-F14E-8E22-00EBBA4C75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07D-F14E-8E22-00EBBA4C75A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07D-F14E-8E22-00EBBA4C75A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07D-F14E-8E22-00EBBA4C75A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07D-F14E-8E22-00EBBA4C75AF}"/>
              </c:ext>
            </c:extLst>
          </c:dPt>
          <c:cat>
            <c:strRef>
              <c:f>'By Size.'!$E$103:$K$103</c:f>
              <c:strCache>
                <c:ptCount val="7"/>
                <c:pt idx="0">
                  <c:v>&lt;$5001</c:v>
                </c:pt>
                <c:pt idx="1">
                  <c:v>$5001 to $10000</c:v>
                </c:pt>
                <c:pt idx="2">
                  <c:v>$10001 to $50000</c:v>
                </c:pt>
                <c:pt idx="3">
                  <c:v>$50,001 to $$100,000</c:v>
                </c:pt>
                <c:pt idx="4">
                  <c:v>&gt;$100,000</c:v>
                </c:pt>
                <c:pt idx="5">
                  <c:v>Matching Cash</c:v>
                </c:pt>
                <c:pt idx="6">
                  <c:v>Matching In-Kind</c:v>
                </c:pt>
              </c:strCache>
            </c:strRef>
          </c:cat>
          <c:val>
            <c:numRef>
              <c:f>'By Size.'!$E$105:$K$105</c:f>
              <c:numCache>
                <c:formatCode>"$"#,##0</c:formatCode>
                <c:ptCount val="7"/>
                <c:pt idx="0">
                  <c:v>75604</c:v>
                </c:pt>
                <c:pt idx="1">
                  <c:v>103575</c:v>
                </c:pt>
                <c:pt idx="2">
                  <c:v>430777</c:v>
                </c:pt>
                <c:pt idx="3">
                  <c:v>139525</c:v>
                </c:pt>
                <c:pt idx="4">
                  <c:v>1260000</c:v>
                </c:pt>
                <c:pt idx="5">
                  <c:v>138826</c:v>
                </c:pt>
                <c:pt idx="6">
                  <c:v>162729</c:v>
                </c:pt>
              </c:numCache>
            </c:numRef>
          </c:val>
          <c:extLst>
            <c:ext xmlns:c16="http://schemas.microsoft.com/office/drawing/2014/chart" uri="{C3380CC4-5D6E-409C-BE32-E72D297353CC}">
              <c16:uniqueId val="{0000000E-407D-F14E-8E22-00EBBA4C75AF}"/>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F2-1648-B0D4-F3E3583925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F2-1648-B0D4-F3E3583925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F2-1648-B0D4-F3E3583925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F2-1648-B0D4-F3E3583925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4F2-1648-B0D4-F3E3583925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F2-1648-B0D4-F3E3583925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F2-1648-B0D4-F3E3583925F8}"/>
              </c:ext>
            </c:extLst>
          </c:dPt>
          <c:cat>
            <c:strRef>
              <c:f>'By Size.'!$E$103:$K$103</c:f>
              <c:strCache>
                <c:ptCount val="7"/>
                <c:pt idx="0">
                  <c:v>&lt;$5001</c:v>
                </c:pt>
                <c:pt idx="1">
                  <c:v>$5001 to $10000</c:v>
                </c:pt>
                <c:pt idx="2">
                  <c:v>$10001 to $50000</c:v>
                </c:pt>
                <c:pt idx="3">
                  <c:v>$50,001 to $$100,000</c:v>
                </c:pt>
                <c:pt idx="4">
                  <c:v>&gt;$100,000</c:v>
                </c:pt>
                <c:pt idx="5">
                  <c:v>Matching Cash</c:v>
                </c:pt>
                <c:pt idx="6">
                  <c:v>Matching In-Kind</c:v>
                </c:pt>
              </c:strCache>
            </c:strRef>
          </c:cat>
          <c:val>
            <c:numRef>
              <c:f>'By Size.'!$E$105:$K$105</c:f>
              <c:numCache>
                <c:formatCode>"$"#,##0</c:formatCode>
                <c:ptCount val="7"/>
                <c:pt idx="0">
                  <c:v>75604</c:v>
                </c:pt>
                <c:pt idx="1">
                  <c:v>103575</c:v>
                </c:pt>
                <c:pt idx="2">
                  <c:v>430777</c:v>
                </c:pt>
                <c:pt idx="3">
                  <c:v>139525</c:v>
                </c:pt>
                <c:pt idx="4">
                  <c:v>1260000</c:v>
                </c:pt>
                <c:pt idx="5">
                  <c:v>138826</c:v>
                </c:pt>
                <c:pt idx="6">
                  <c:v>162729</c:v>
                </c:pt>
              </c:numCache>
            </c:numRef>
          </c:val>
          <c:extLst>
            <c:ext xmlns:c16="http://schemas.microsoft.com/office/drawing/2014/chart" uri="{C3380CC4-5D6E-409C-BE32-E72D297353CC}">
              <c16:uniqueId val="{0000000E-34F2-1648-B0D4-F3E3583925F8}"/>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C3-F647-B69B-5B3F265A6B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C3-F647-B69B-5B3F265A6B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C3-F647-B69B-5B3F265A6B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C3-F647-B69B-5B3F265A6B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FC3-F647-B69B-5B3F265A6BCD}"/>
              </c:ext>
            </c:extLst>
          </c:dPt>
          <c:val>
            <c:numRef>
              <c:f>'History by Year'!$D$25:$H$25</c:f>
              <c:numCache>
                <c:formatCode>"$"#,##0</c:formatCode>
                <c:ptCount val="5"/>
                <c:pt idx="0">
                  <c:v>892080</c:v>
                </c:pt>
                <c:pt idx="1">
                  <c:v>900000</c:v>
                </c:pt>
                <c:pt idx="2">
                  <c:v>119591</c:v>
                </c:pt>
                <c:pt idx="3">
                  <c:v>9300</c:v>
                </c:pt>
                <c:pt idx="4">
                  <c:v>285000</c:v>
                </c:pt>
              </c:numCache>
            </c:numRef>
          </c:val>
          <c:extLst>
            <c:ext xmlns:c16="http://schemas.microsoft.com/office/drawing/2014/chart" uri="{C3380CC4-5D6E-409C-BE32-E72D297353CC}">
              <c16:uniqueId val="{0000000A-2FC3-F647-B69B-5B3F265A6BC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CF223AF-11DC-4E01-A022-F5D8D3008DB9}" type="datetimeFigureOut">
              <a:rPr lang="en-US" smtClean="0"/>
              <a:t>8/1/19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47EEBF2-A696-4E55-88D0-FE4728579864}" type="slidenum">
              <a:rPr lang="en-US" smtClean="0"/>
              <a:t>‹#›</a:t>
            </a:fld>
            <a:endParaRPr lang="en-US"/>
          </a:p>
        </p:txBody>
      </p:sp>
    </p:spTree>
    <p:extLst>
      <p:ext uri="{BB962C8B-B14F-4D97-AF65-F5344CB8AC3E}">
        <p14:creationId xmlns:p14="http://schemas.microsoft.com/office/powerpoint/2010/main" val="212953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5A9837-3F6B-4955-92AB-A65B6687847C}" type="datetimeFigureOut">
              <a:rPr lang="en-US" smtClean="0"/>
              <a:t>8/1/19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88760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A9837-3F6B-4955-92AB-A65B6687847C}" type="datetimeFigureOut">
              <a:rPr lang="en-US" smtClean="0"/>
              <a:t>8/1/19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42558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A9837-3F6B-4955-92AB-A65B6687847C}" type="datetimeFigureOut">
              <a:rPr lang="en-US" smtClean="0"/>
              <a:t>8/1/19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37344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A9837-3F6B-4955-92AB-A65B6687847C}" type="datetimeFigureOut">
              <a:rPr lang="en-US" smtClean="0"/>
              <a:t>8/1/19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57920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A9837-3F6B-4955-92AB-A65B6687847C}" type="datetimeFigureOut">
              <a:rPr lang="en-US" smtClean="0"/>
              <a:t>8/1/19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392082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A9837-3F6B-4955-92AB-A65B6687847C}" type="datetimeFigureOut">
              <a:rPr lang="en-US" smtClean="0"/>
              <a:t>8/1/19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390956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A9837-3F6B-4955-92AB-A65B6687847C}" type="datetimeFigureOut">
              <a:rPr lang="en-US" smtClean="0"/>
              <a:t>8/1/19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3238127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5A9837-3F6B-4955-92AB-A65B6687847C}" type="datetimeFigureOut">
              <a:rPr lang="en-US" smtClean="0"/>
              <a:t>8/1/19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877386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A9837-3F6B-4955-92AB-A65B6687847C}" type="datetimeFigureOut">
              <a:rPr lang="en-US" smtClean="0"/>
              <a:t>8/1/19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402764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A9837-3F6B-4955-92AB-A65B6687847C}" type="datetimeFigureOut">
              <a:rPr lang="en-US" smtClean="0"/>
              <a:t>8/1/19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234641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A9837-3F6B-4955-92AB-A65B6687847C}" type="datetimeFigureOut">
              <a:rPr lang="en-US" smtClean="0"/>
              <a:t>8/1/19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5C7D2-7837-436B-BD0D-BEB0604C14C1}" type="slidenum">
              <a:rPr lang="en-US" smtClean="0"/>
              <a:t>‹#›</a:t>
            </a:fld>
            <a:endParaRPr lang="en-US"/>
          </a:p>
        </p:txBody>
      </p:sp>
    </p:spTree>
    <p:extLst>
      <p:ext uri="{BB962C8B-B14F-4D97-AF65-F5344CB8AC3E}">
        <p14:creationId xmlns:p14="http://schemas.microsoft.com/office/powerpoint/2010/main" val="135389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A9837-3F6B-4955-92AB-A65B6687847C}" type="datetimeFigureOut">
              <a:rPr lang="en-US" smtClean="0"/>
              <a:t>8/1/19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5C7D2-7837-436B-BD0D-BEB0604C14C1}" type="slidenum">
              <a:rPr lang="en-US" smtClean="0"/>
              <a:t>‹#›</a:t>
            </a:fld>
            <a:endParaRPr lang="en-US"/>
          </a:p>
        </p:txBody>
      </p:sp>
    </p:spTree>
    <p:extLst>
      <p:ext uri="{BB962C8B-B14F-4D97-AF65-F5344CB8AC3E}">
        <p14:creationId xmlns:p14="http://schemas.microsoft.com/office/powerpoint/2010/main" val="2984383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refugefriends.org/Grant_Trackin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1743075" y="1284329"/>
            <a:ext cx="8705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5400" b="1"/>
              <a:t>Grant Activity Report</a:t>
            </a:r>
          </a:p>
        </p:txBody>
      </p:sp>
      <p:sp>
        <p:nvSpPr>
          <p:cNvPr id="2051" name="TextBox 4"/>
          <p:cNvSpPr txBox="1">
            <a:spLocks noChangeArrowheads="1"/>
          </p:cNvSpPr>
          <p:nvPr/>
        </p:nvSpPr>
        <p:spPr bwMode="auto">
          <a:xfrm>
            <a:off x="2073275" y="2649579"/>
            <a:ext cx="83756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3200" b="1" dirty="0"/>
              <a:t>Friends of Brazoria Wildlife Refuges</a:t>
            </a:r>
          </a:p>
          <a:p>
            <a:pPr algn="ctr" eaLnBrk="1" hangingPunct="1">
              <a:lnSpc>
                <a:spcPct val="100000"/>
              </a:lnSpc>
              <a:spcBef>
                <a:spcPct val="0"/>
              </a:spcBef>
              <a:buFontTx/>
              <a:buNone/>
            </a:pPr>
            <a:r>
              <a:rPr lang="en-US" sz="3200" b="1" dirty="0"/>
              <a:t>Board of Directors Meeting</a:t>
            </a:r>
          </a:p>
          <a:p>
            <a:pPr algn="ctr" eaLnBrk="1" hangingPunct="1">
              <a:lnSpc>
                <a:spcPct val="100000"/>
              </a:lnSpc>
              <a:spcBef>
                <a:spcPct val="0"/>
              </a:spcBef>
              <a:buFontTx/>
              <a:buNone/>
            </a:pPr>
            <a:r>
              <a:rPr lang="en-US" sz="3200" b="1" dirty="0"/>
              <a:t>Friday, December 4, 2015</a:t>
            </a:r>
          </a:p>
          <a:p>
            <a:pPr algn="ctr" eaLnBrk="1" hangingPunct="1">
              <a:lnSpc>
                <a:spcPct val="100000"/>
              </a:lnSpc>
              <a:spcBef>
                <a:spcPct val="0"/>
              </a:spcBef>
              <a:buFontTx/>
              <a:buNone/>
            </a:pPr>
            <a:r>
              <a:rPr lang="en-US" sz="3200" b="1" dirty="0"/>
              <a:t>Discovery Center</a:t>
            </a:r>
          </a:p>
        </p:txBody>
      </p:sp>
      <p:sp>
        <p:nvSpPr>
          <p:cNvPr id="2052" name="TextBox 5"/>
          <p:cNvSpPr txBox="1">
            <a:spLocks noChangeArrowheads="1"/>
          </p:cNvSpPr>
          <p:nvPr/>
        </p:nvSpPr>
        <p:spPr bwMode="auto">
          <a:xfrm>
            <a:off x="1962150" y="5746792"/>
            <a:ext cx="3865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1800"/>
              <a:t>By Marty Cornell</a:t>
            </a:r>
          </a:p>
        </p:txBody>
      </p:sp>
      <p:pic>
        <p:nvPicPr>
          <p:cNvPr id="2053" name="Picture 3" descr="C:\Users\Marty\Documents\TMCNWRC\Friends log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1181142"/>
            <a:ext cx="176688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086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30 Nov 14</a:t>
            </a:r>
          </a:p>
        </p:txBody>
      </p:sp>
    </p:spTree>
    <p:extLst>
      <p:ext uri="{BB962C8B-B14F-4D97-AF65-F5344CB8AC3E}">
        <p14:creationId xmlns:p14="http://schemas.microsoft.com/office/powerpoint/2010/main" val="404489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4 Dec 15</a:t>
            </a:r>
          </a:p>
        </p:txBody>
      </p:sp>
    </p:spTree>
    <p:extLst>
      <p:ext uri="{BB962C8B-B14F-4D97-AF65-F5344CB8AC3E}">
        <p14:creationId xmlns:p14="http://schemas.microsoft.com/office/powerpoint/2010/main" val="362077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4 Dec 15</a:t>
            </a:r>
          </a:p>
        </p:txBody>
      </p:sp>
    </p:spTree>
    <p:extLst>
      <p:ext uri="{BB962C8B-B14F-4D97-AF65-F5344CB8AC3E}">
        <p14:creationId xmlns:p14="http://schemas.microsoft.com/office/powerpoint/2010/main" val="406956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4 Dec 15</a:t>
            </a:r>
          </a:p>
        </p:txBody>
      </p:sp>
    </p:spTree>
    <p:extLst>
      <p:ext uri="{BB962C8B-B14F-4D97-AF65-F5344CB8AC3E}">
        <p14:creationId xmlns:p14="http://schemas.microsoft.com/office/powerpoint/2010/main" val="382224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266" y="208580"/>
            <a:ext cx="10944373" cy="6186309"/>
          </a:xfrm>
          <a:prstGeom prst="rect">
            <a:avLst/>
          </a:prstGeom>
        </p:spPr>
        <p:txBody>
          <a:bodyPr wrap="square">
            <a:spAutoFit/>
          </a:bodyPr>
          <a:lstStyle/>
          <a:p>
            <a:r>
              <a:rPr lang="en-US" dirty="0">
                <a:solidFill>
                  <a:srgbClr val="000000"/>
                </a:solidFill>
                <a:latin typeface="Arial" panose="020B0604020202020204" pitchFamily="34" charset="0"/>
                <a:ea typeface="Times New Roman" panose="02020603050405020304" pitchFamily="18" charset="0"/>
              </a:rPr>
              <a:t>Marty:</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Thanks for your e-mail on the last remaining Poole lot located within the northeast corner of the boundary of the, about 9-acres, which was not in the Family partition agreement and all the Poole Family about 8 members hold a undivided interest in this tract.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We contracted a market value appraisal  report on this tract with fee appraiser Barry Coleman with market value of  about $32,000. One of the Poole family members, a Mr. Barbour, has now died and he did not pay his 1/8 interest on the taxes.  Brazoria County has now taken title to this undivided interest per tax </a:t>
            </a:r>
            <a:r>
              <a:rPr lang="en-US" dirty="0" err="1">
                <a:solidFill>
                  <a:srgbClr val="000000"/>
                </a:solidFill>
                <a:latin typeface="Arial" panose="020B0604020202020204" pitchFamily="34" charset="0"/>
                <a:ea typeface="Times New Roman" panose="02020603050405020304" pitchFamily="18" charset="0"/>
              </a:rPr>
              <a:t>forclosure</a:t>
            </a:r>
            <a:r>
              <a:rPr lang="en-US" dirty="0">
                <a:solidFill>
                  <a:srgbClr val="000000"/>
                </a:solidFill>
                <a:latin typeface="Arial" panose="020B0604020202020204" pitchFamily="34" charset="0"/>
                <a:ea typeface="Times New Roman" panose="02020603050405020304" pitchFamily="18" charset="0"/>
              </a:rPr>
              <a:t>. The Poole Family representative, </a:t>
            </a:r>
            <a:r>
              <a:rPr lang="en-US" dirty="0" err="1">
                <a:solidFill>
                  <a:srgbClr val="000000"/>
                </a:solidFill>
                <a:latin typeface="Arial" panose="020B0604020202020204" pitchFamily="34" charset="0"/>
                <a:ea typeface="Times New Roman" panose="02020603050405020304" pitchFamily="18" charset="0"/>
              </a:rPr>
              <a:t>LIz</a:t>
            </a:r>
            <a:r>
              <a:rPr lang="en-US" dirty="0">
                <a:solidFill>
                  <a:srgbClr val="000000"/>
                </a:solidFill>
                <a:latin typeface="Arial" panose="020B0604020202020204" pitchFamily="34" charset="0"/>
                <a:ea typeface="Times New Roman" panose="02020603050405020304" pitchFamily="18" charset="0"/>
              </a:rPr>
              <a:t> Taylor, is working with FWS Realty Specialist Nancy </a:t>
            </a:r>
            <a:r>
              <a:rPr lang="en-US" dirty="0" err="1">
                <a:solidFill>
                  <a:srgbClr val="000000"/>
                </a:solidFill>
                <a:latin typeface="Arial" panose="020B0604020202020204" pitchFamily="34" charset="0"/>
                <a:ea typeface="Times New Roman" panose="02020603050405020304" pitchFamily="18" charset="0"/>
              </a:rPr>
              <a:t>Unbehaun</a:t>
            </a:r>
            <a:r>
              <a:rPr lang="en-US" dirty="0">
                <a:solidFill>
                  <a:srgbClr val="000000"/>
                </a:solidFill>
                <a:latin typeface="Arial" panose="020B0604020202020204" pitchFamily="34" charset="0"/>
                <a:ea typeface="Times New Roman" panose="02020603050405020304" pitchFamily="18" charset="0"/>
              </a:rPr>
              <a:t> on this title issue. The Poole Family have accepted the total appraised value offer but the remaining family members must pay the county for the Barbour interest before we can close the purchase</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We are asking Nancy for updated status of this important remaining land purchase. She sure has spend a great deal of time and effort on the Poole Family members, that are elderly and scattered all over the United States!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Regards</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Tom Smith,</a:t>
            </a:r>
            <a:endParaRPr lang="en-US" sz="2800" dirty="0">
              <a:latin typeface="Times New Roman" panose="02020603050405020304" pitchFamily="18" charset="0"/>
              <a:ea typeface="Calibri" panose="020F0502020204030204" pitchFamily="34" charset="0"/>
            </a:endParaRPr>
          </a:p>
          <a:p>
            <a:r>
              <a:rPr lang="en-US" dirty="0">
                <a:solidFill>
                  <a:srgbClr val="000000"/>
                </a:solidFill>
                <a:latin typeface="Arial" panose="020B0604020202020204" pitchFamily="34" charset="0"/>
                <a:ea typeface="Times New Roman" panose="02020603050405020304" pitchFamily="18" charset="0"/>
              </a:rPr>
              <a:t>Land Consultant (NFWF)  Fri 12/4/2015 11:53 AM</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34953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C:\Users\Marty\Documents\TMCNWRC\Friends log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52400"/>
            <a:ext cx="1187611" cy="13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p:cNvSpPr txBox="1">
            <a:spLocks noChangeArrowheads="1"/>
          </p:cNvSpPr>
          <p:nvPr/>
        </p:nvSpPr>
        <p:spPr bwMode="auto">
          <a:xfrm>
            <a:off x="2060448" y="152400"/>
            <a:ext cx="98511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4000" b="1" dirty="0">
                <a:latin typeface="Arial" panose="020B0604020202020204" pitchFamily="34" charset="0"/>
              </a:rPr>
              <a:t>Houston Urban Native Gardens</a:t>
            </a:r>
          </a:p>
          <a:p>
            <a:pPr algn="ctr" eaLnBrk="1" hangingPunct="1">
              <a:lnSpc>
                <a:spcPct val="100000"/>
              </a:lnSpc>
              <a:spcBef>
                <a:spcPct val="0"/>
              </a:spcBef>
              <a:buFontTx/>
              <a:buNone/>
            </a:pPr>
            <a:r>
              <a:rPr lang="en-US" sz="4000" b="1" dirty="0">
                <a:latin typeface="Arial" panose="020B0604020202020204" pitchFamily="34" charset="0"/>
              </a:rPr>
              <a:t>Friends #20140901</a:t>
            </a:r>
          </a:p>
        </p:txBody>
      </p:sp>
      <p:sp>
        <p:nvSpPr>
          <p:cNvPr id="3076" name="TextBox 5"/>
          <p:cNvSpPr txBox="1">
            <a:spLocks noChangeArrowheads="1"/>
          </p:cNvSpPr>
          <p:nvPr/>
        </p:nvSpPr>
        <p:spPr bwMode="auto">
          <a:xfrm>
            <a:off x="348190" y="1663823"/>
            <a:ext cx="1131455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$18,000 Awarded</a:t>
            </a: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$13,412 Spent (30Nov15)</a:t>
            </a: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$4,488 remaining. </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a:lnSpc>
                <a:spcPct val="100000"/>
              </a:lnSpc>
              <a:spcBef>
                <a:spcPct val="0"/>
              </a:spcBef>
              <a:buNone/>
            </a:pPr>
            <a:r>
              <a:rPr lang="en-US" b="1" dirty="0"/>
              <a:t>“Remaining funds will be utilized for renting a chipper to remove invasive trees at the Ley Plaza Garden, purchasing interpretive panels and plants for a demonstration garden at the J.D. Robson Community Center near Herman Park.” </a:t>
            </a:r>
            <a:r>
              <a:rPr lang="en-US" dirty="0"/>
              <a:t> Jennifer Sanchez</a:t>
            </a:r>
            <a:endParaRPr lang="en-US" b="1" dirty="0">
              <a:latin typeface="Arial" panose="020B0604020202020204" pitchFamily="34" charset="0"/>
            </a:endParaRPr>
          </a:p>
          <a:p>
            <a:pPr eaLnBrk="1" hangingPunct="1">
              <a:lnSpc>
                <a:spcPct val="100000"/>
              </a:lnSpc>
              <a:spcBef>
                <a:spcPct val="0"/>
              </a:spcBef>
              <a:buNone/>
            </a:pPr>
            <a:endParaRPr lang="en-US" b="1" dirty="0">
              <a:latin typeface="Arial" panose="020B0604020202020204" pitchFamily="34" charset="0"/>
            </a:endParaRPr>
          </a:p>
        </p:txBody>
      </p:sp>
    </p:spTree>
    <p:extLst>
      <p:ext uri="{BB962C8B-B14F-4D97-AF65-F5344CB8AC3E}">
        <p14:creationId xmlns:p14="http://schemas.microsoft.com/office/powerpoint/2010/main" val="240251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arty\Documents\TMCNWRC\Friends log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52400"/>
            <a:ext cx="1187611" cy="13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2060448" y="152400"/>
            <a:ext cx="98511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4000" b="1" dirty="0">
                <a:latin typeface="Arial" panose="020B0604020202020204" pitchFamily="34" charset="0"/>
              </a:rPr>
              <a:t>Pending Grants of Friends of Brazoria Wildlife Refuges 4Dec15 </a:t>
            </a:r>
          </a:p>
        </p:txBody>
      </p:sp>
      <p:sp>
        <p:nvSpPr>
          <p:cNvPr id="4" name="TextBox 5"/>
          <p:cNvSpPr txBox="1">
            <a:spLocks noChangeArrowheads="1"/>
          </p:cNvSpPr>
          <p:nvPr/>
        </p:nvSpPr>
        <p:spPr bwMode="auto">
          <a:xfrm>
            <a:off x="1267970" y="1745414"/>
            <a:ext cx="966219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Bobcat Woods Trail Extension (TPWD Recreational Trails Program, $160,000 + $40,000 match)</a:t>
            </a:r>
          </a:p>
          <a:p>
            <a:pPr marL="457200" indent="-457200">
              <a:lnSpc>
                <a:spcPct val="100000"/>
              </a:lnSpc>
              <a:spcBef>
                <a:spcPct val="0"/>
              </a:spcBef>
            </a:pPr>
            <a:r>
              <a:rPr lang="en-US" b="1" dirty="0">
                <a:latin typeface="Arial" panose="020B0604020202020204" pitchFamily="34" charset="0"/>
              </a:rPr>
              <a:t> Notified on 15Jun15 “selected to receive” grant.</a:t>
            </a:r>
          </a:p>
          <a:p>
            <a:pPr marL="457200" indent="-457200">
              <a:lnSpc>
                <a:spcPct val="100000"/>
              </a:lnSpc>
              <a:spcBef>
                <a:spcPct val="0"/>
              </a:spcBef>
            </a:pPr>
            <a:r>
              <a:rPr lang="en-US" b="1" dirty="0">
                <a:latin typeface="Arial" panose="020B0604020202020204" pitchFamily="34" charset="0"/>
              </a:rPr>
              <a:t> Pending sanction from TDOT, Texas Historical Commission, TPWD Wildlife Habitat Assessment, &amp; Federal Highway Administration…</a:t>
            </a:r>
          </a:p>
          <a:p>
            <a:pPr marL="457200" indent="-457200">
              <a:lnSpc>
                <a:spcPct val="100000"/>
              </a:lnSpc>
              <a:spcBef>
                <a:spcPct val="0"/>
              </a:spcBef>
            </a:pPr>
            <a:r>
              <a:rPr lang="en-US" b="1" dirty="0">
                <a:latin typeface="Arial" panose="020B0604020202020204" pitchFamily="34" charset="0"/>
              </a:rPr>
              <a:t>… and site visit by Trey Cooksey of TPWD, RT Program Manager  </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3</a:t>
            </a:r>
            <a:r>
              <a:rPr lang="en-US" b="1" baseline="30000" dirty="0">
                <a:latin typeface="Arial" panose="020B0604020202020204" pitchFamily="34" charset="0"/>
              </a:rPr>
              <a:t>rd</a:t>
            </a:r>
            <a:r>
              <a:rPr lang="en-US" b="1" dirty="0">
                <a:latin typeface="Arial" panose="020B0604020202020204" pitchFamily="34" charset="0"/>
              </a:rPr>
              <a:t> Pre-acquisition Discovery) (Houston Endowment, $300,000, 1Q16</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p:txBody>
      </p:sp>
    </p:spTree>
    <p:extLst>
      <p:ext uri="{BB962C8B-B14F-4D97-AF65-F5344CB8AC3E}">
        <p14:creationId xmlns:p14="http://schemas.microsoft.com/office/powerpoint/2010/main" val="7966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676400" y="1524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4000" b="1">
                <a:latin typeface="Arial" panose="020B0604020202020204" pitchFamily="34" charset="0"/>
              </a:rPr>
              <a:t>Friends Grant Archive on Web Site.</a:t>
            </a:r>
          </a:p>
        </p:txBody>
      </p:sp>
      <p:sp>
        <p:nvSpPr>
          <p:cNvPr id="20483" name="TextBox 2"/>
          <p:cNvSpPr txBox="1">
            <a:spLocks noChangeArrowheads="1"/>
          </p:cNvSpPr>
          <p:nvPr/>
        </p:nvSpPr>
        <p:spPr bwMode="auto">
          <a:xfrm>
            <a:off x="1636776" y="2703576"/>
            <a:ext cx="8915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3600" b="1" dirty="0">
                <a:latin typeface="Arial" panose="020B0604020202020204" pitchFamily="34" charset="0"/>
              </a:rPr>
              <a:t>To view the Grant Tracking site index:</a:t>
            </a:r>
          </a:p>
          <a:p>
            <a:pPr algn="ctr" eaLnBrk="1" hangingPunct="1">
              <a:lnSpc>
                <a:spcPct val="100000"/>
              </a:lnSpc>
              <a:spcBef>
                <a:spcPct val="0"/>
              </a:spcBef>
              <a:buFontTx/>
              <a:buNone/>
            </a:pPr>
            <a:r>
              <a:rPr lang="en-US" sz="3600" b="1" u="sng" dirty="0">
                <a:latin typeface="Arial" panose="020B0604020202020204" pitchFamily="34" charset="0"/>
                <a:hlinkClick r:id="rId2"/>
              </a:rPr>
              <a:t>http://refugefriends.org/Grant_Tracking/</a:t>
            </a:r>
            <a:endParaRPr lang="en-US" sz="3600" b="1" dirty="0">
              <a:latin typeface="Arial" panose="020B0604020202020204" pitchFamily="34" charset="0"/>
            </a:endParaRPr>
          </a:p>
          <a:p>
            <a:pPr algn="ctr" eaLnBrk="1" hangingPunct="1">
              <a:lnSpc>
                <a:spcPct val="100000"/>
              </a:lnSpc>
              <a:spcBef>
                <a:spcPct val="0"/>
              </a:spcBef>
              <a:buFontTx/>
              <a:buNone/>
            </a:pPr>
            <a:endParaRPr lang="en-US" sz="3600" b="1" dirty="0">
              <a:latin typeface="Arial" panose="020B0604020202020204" pitchFamily="34" charset="0"/>
            </a:endParaRPr>
          </a:p>
        </p:txBody>
      </p:sp>
    </p:spTree>
    <p:extLst>
      <p:ext uri="{BB962C8B-B14F-4D97-AF65-F5344CB8AC3E}">
        <p14:creationId xmlns:p14="http://schemas.microsoft.com/office/powerpoint/2010/main" val="335578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847552204"/>
              </p:ext>
            </p:extLst>
          </p:nvPr>
        </p:nvGraphicFramePr>
        <p:xfrm>
          <a:off x="275583" y="869026"/>
          <a:ext cx="11640833" cy="554325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223908" y="222602"/>
            <a:ext cx="9741345" cy="707886"/>
          </a:xfrm>
          <a:prstGeom prst="rect">
            <a:avLst/>
          </a:prstGeom>
          <a:noFill/>
        </p:spPr>
        <p:txBody>
          <a:bodyPr wrap="square" rtlCol="0">
            <a:spAutoFit/>
          </a:bodyPr>
          <a:lstStyle/>
          <a:p>
            <a:pPr algn="ctr"/>
            <a:r>
              <a:rPr lang="en-US" sz="4000" b="1" dirty="0"/>
              <a:t>Two Decades of FOBWR Grants</a:t>
            </a:r>
          </a:p>
        </p:txBody>
      </p:sp>
      <p:sp>
        <p:nvSpPr>
          <p:cNvPr id="5" name="TextBox 4"/>
          <p:cNvSpPr txBox="1"/>
          <p:nvPr/>
        </p:nvSpPr>
        <p:spPr>
          <a:xfrm>
            <a:off x="1672452" y="6358159"/>
            <a:ext cx="502209" cy="400110"/>
          </a:xfrm>
          <a:prstGeom prst="rect">
            <a:avLst/>
          </a:prstGeom>
          <a:noFill/>
        </p:spPr>
        <p:txBody>
          <a:bodyPr wrap="square" rtlCol="0">
            <a:spAutoFit/>
          </a:bodyPr>
          <a:lstStyle/>
          <a:p>
            <a:pPr algn="ctr"/>
            <a:r>
              <a:rPr lang="en-US" sz="2000" b="1" dirty="0"/>
              <a:t>96</a:t>
            </a:r>
          </a:p>
        </p:txBody>
      </p:sp>
      <p:sp>
        <p:nvSpPr>
          <p:cNvPr id="8" name="TextBox 7"/>
          <p:cNvSpPr txBox="1"/>
          <p:nvPr/>
        </p:nvSpPr>
        <p:spPr>
          <a:xfrm>
            <a:off x="11362091" y="6358159"/>
            <a:ext cx="502209" cy="400110"/>
          </a:xfrm>
          <a:prstGeom prst="rect">
            <a:avLst/>
          </a:prstGeom>
          <a:noFill/>
        </p:spPr>
        <p:txBody>
          <a:bodyPr wrap="square" rtlCol="0">
            <a:spAutoFit/>
          </a:bodyPr>
          <a:lstStyle/>
          <a:p>
            <a:pPr algn="ctr"/>
            <a:r>
              <a:rPr lang="en-US" sz="2000" b="1" dirty="0"/>
              <a:t>16</a:t>
            </a:r>
          </a:p>
        </p:txBody>
      </p:sp>
      <p:sp>
        <p:nvSpPr>
          <p:cNvPr id="11" name="TextBox 10"/>
          <p:cNvSpPr txBox="1"/>
          <p:nvPr/>
        </p:nvSpPr>
        <p:spPr>
          <a:xfrm>
            <a:off x="10855141" y="6358159"/>
            <a:ext cx="502209" cy="400110"/>
          </a:xfrm>
          <a:prstGeom prst="rect">
            <a:avLst/>
          </a:prstGeom>
          <a:noFill/>
        </p:spPr>
        <p:txBody>
          <a:bodyPr wrap="square" rtlCol="0">
            <a:spAutoFit/>
          </a:bodyPr>
          <a:lstStyle/>
          <a:p>
            <a:pPr algn="ctr"/>
            <a:r>
              <a:rPr lang="en-US" sz="2000" b="1" dirty="0"/>
              <a:t>15</a:t>
            </a:r>
          </a:p>
        </p:txBody>
      </p:sp>
      <p:sp>
        <p:nvSpPr>
          <p:cNvPr id="12" name="TextBox 11"/>
          <p:cNvSpPr txBox="1"/>
          <p:nvPr/>
        </p:nvSpPr>
        <p:spPr>
          <a:xfrm>
            <a:off x="10390832" y="6358159"/>
            <a:ext cx="502209" cy="400110"/>
          </a:xfrm>
          <a:prstGeom prst="rect">
            <a:avLst/>
          </a:prstGeom>
          <a:noFill/>
        </p:spPr>
        <p:txBody>
          <a:bodyPr wrap="square" rtlCol="0">
            <a:spAutoFit/>
          </a:bodyPr>
          <a:lstStyle/>
          <a:p>
            <a:pPr algn="ctr"/>
            <a:r>
              <a:rPr lang="en-US" sz="2000" b="1" dirty="0"/>
              <a:t>14</a:t>
            </a:r>
          </a:p>
        </p:txBody>
      </p:sp>
      <p:sp>
        <p:nvSpPr>
          <p:cNvPr id="13" name="TextBox 12"/>
          <p:cNvSpPr txBox="1"/>
          <p:nvPr/>
        </p:nvSpPr>
        <p:spPr>
          <a:xfrm>
            <a:off x="9898092" y="6358159"/>
            <a:ext cx="502209" cy="400110"/>
          </a:xfrm>
          <a:prstGeom prst="rect">
            <a:avLst/>
          </a:prstGeom>
          <a:noFill/>
        </p:spPr>
        <p:txBody>
          <a:bodyPr wrap="square" rtlCol="0">
            <a:spAutoFit/>
          </a:bodyPr>
          <a:lstStyle/>
          <a:p>
            <a:pPr algn="ctr"/>
            <a:r>
              <a:rPr lang="en-US" sz="2000" b="1" dirty="0"/>
              <a:t>13</a:t>
            </a:r>
          </a:p>
        </p:txBody>
      </p:sp>
      <p:sp>
        <p:nvSpPr>
          <p:cNvPr id="14" name="TextBox 13"/>
          <p:cNvSpPr txBox="1"/>
          <p:nvPr/>
        </p:nvSpPr>
        <p:spPr>
          <a:xfrm>
            <a:off x="9426679" y="6358159"/>
            <a:ext cx="502209" cy="400110"/>
          </a:xfrm>
          <a:prstGeom prst="rect">
            <a:avLst/>
          </a:prstGeom>
          <a:noFill/>
        </p:spPr>
        <p:txBody>
          <a:bodyPr wrap="square" rtlCol="0">
            <a:spAutoFit/>
          </a:bodyPr>
          <a:lstStyle/>
          <a:p>
            <a:pPr algn="ctr"/>
            <a:r>
              <a:rPr lang="en-US" sz="2000" b="1" dirty="0"/>
              <a:t>12</a:t>
            </a:r>
          </a:p>
        </p:txBody>
      </p:sp>
      <p:sp>
        <p:nvSpPr>
          <p:cNvPr id="15" name="TextBox 14"/>
          <p:cNvSpPr txBox="1"/>
          <p:nvPr/>
        </p:nvSpPr>
        <p:spPr>
          <a:xfrm>
            <a:off x="8929206" y="6354487"/>
            <a:ext cx="502209" cy="400110"/>
          </a:xfrm>
          <a:prstGeom prst="rect">
            <a:avLst/>
          </a:prstGeom>
          <a:noFill/>
        </p:spPr>
        <p:txBody>
          <a:bodyPr wrap="square" rtlCol="0">
            <a:spAutoFit/>
          </a:bodyPr>
          <a:lstStyle/>
          <a:p>
            <a:pPr algn="ctr"/>
            <a:r>
              <a:rPr lang="en-US" sz="2000" b="1" dirty="0"/>
              <a:t>11</a:t>
            </a:r>
          </a:p>
        </p:txBody>
      </p:sp>
      <p:sp>
        <p:nvSpPr>
          <p:cNvPr id="16" name="TextBox 15"/>
          <p:cNvSpPr txBox="1"/>
          <p:nvPr/>
        </p:nvSpPr>
        <p:spPr>
          <a:xfrm>
            <a:off x="8438843" y="6354487"/>
            <a:ext cx="502209" cy="400110"/>
          </a:xfrm>
          <a:prstGeom prst="rect">
            <a:avLst/>
          </a:prstGeom>
          <a:noFill/>
        </p:spPr>
        <p:txBody>
          <a:bodyPr wrap="square" rtlCol="0">
            <a:spAutoFit/>
          </a:bodyPr>
          <a:lstStyle/>
          <a:p>
            <a:pPr algn="ctr"/>
            <a:r>
              <a:rPr lang="en-US" sz="2000" b="1" dirty="0"/>
              <a:t>10</a:t>
            </a:r>
          </a:p>
        </p:txBody>
      </p:sp>
      <p:sp>
        <p:nvSpPr>
          <p:cNvPr id="17" name="TextBox 16"/>
          <p:cNvSpPr txBox="1"/>
          <p:nvPr/>
        </p:nvSpPr>
        <p:spPr>
          <a:xfrm>
            <a:off x="7943734" y="6354487"/>
            <a:ext cx="502209" cy="400110"/>
          </a:xfrm>
          <a:prstGeom prst="rect">
            <a:avLst/>
          </a:prstGeom>
          <a:noFill/>
        </p:spPr>
        <p:txBody>
          <a:bodyPr wrap="square" rtlCol="0">
            <a:spAutoFit/>
          </a:bodyPr>
          <a:lstStyle/>
          <a:p>
            <a:pPr algn="ctr"/>
            <a:r>
              <a:rPr lang="en-US" sz="2000" b="1" dirty="0"/>
              <a:t>09</a:t>
            </a:r>
          </a:p>
        </p:txBody>
      </p:sp>
      <p:sp>
        <p:nvSpPr>
          <p:cNvPr id="18" name="TextBox 17"/>
          <p:cNvSpPr txBox="1"/>
          <p:nvPr/>
        </p:nvSpPr>
        <p:spPr>
          <a:xfrm>
            <a:off x="7461264" y="6354487"/>
            <a:ext cx="502209" cy="400110"/>
          </a:xfrm>
          <a:prstGeom prst="rect">
            <a:avLst/>
          </a:prstGeom>
          <a:noFill/>
        </p:spPr>
        <p:txBody>
          <a:bodyPr wrap="square" rtlCol="0">
            <a:spAutoFit/>
          </a:bodyPr>
          <a:lstStyle/>
          <a:p>
            <a:pPr algn="ctr"/>
            <a:r>
              <a:rPr lang="en-US" sz="2000" b="1" dirty="0"/>
              <a:t>08</a:t>
            </a:r>
          </a:p>
        </p:txBody>
      </p:sp>
      <p:sp>
        <p:nvSpPr>
          <p:cNvPr id="19" name="TextBox 18"/>
          <p:cNvSpPr txBox="1"/>
          <p:nvPr/>
        </p:nvSpPr>
        <p:spPr>
          <a:xfrm>
            <a:off x="6944838" y="6354487"/>
            <a:ext cx="502209" cy="400110"/>
          </a:xfrm>
          <a:prstGeom prst="rect">
            <a:avLst/>
          </a:prstGeom>
          <a:noFill/>
        </p:spPr>
        <p:txBody>
          <a:bodyPr wrap="square" rtlCol="0">
            <a:spAutoFit/>
          </a:bodyPr>
          <a:lstStyle/>
          <a:p>
            <a:pPr algn="ctr"/>
            <a:r>
              <a:rPr lang="en-US" sz="2000" b="1" dirty="0"/>
              <a:t>07</a:t>
            </a:r>
          </a:p>
        </p:txBody>
      </p:sp>
      <p:sp>
        <p:nvSpPr>
          <p:cNvPr id="20" name="TextBox 19"/>
          <p:cNvSpPr txBox="1"/>
          <p:nvPr/>
        </p:nvSpPr>
        <p:spPr>
          <a:xfrm>
            <a:off x="6449717" y="6363807"/>
            <a:ext cx="502209" cy="400110"/>
          </a:xfrm>
          <a:prstGeom prst="rect">
            <a:avLst/>
          </a:prstGeom>
          <a:noFill/>
        </p:spPr>
        <p:txBody>
          <a:bodyPr wrap="square" rtlCol="0">
            <a:spAutoFit/>
          </a:bodyPr>
          <a:lstStyle/>
          <a:p>
            <a:pPr algn="ctr"/>
            <a:r>
              <a:rPr lang="en-US" sz="2000" b="1" dirty="0"/>
              <a:t>06</a:t>
            </a:r>
          </a:p>
        </p:txBody>
      </p:sp>
      <p:sp>
        <p:nvSpPr>
          <p:cNvPr id="21" name="TextBox 20"/>
          <p:cNvSpPr txBox="1"/>
          <p:nvPr/>
        </p:nvSpPr>
        <p:spPr>
          <a:xfrm>
            <a:off x="5971206" y="6363807"/>
            <a:ext cx="502209" cy="400110"/>
          </a:xfrm>
          <a:prstGeom prst="rect">
            <a:avLst/>
          </a:prstGeom>
          <a:noFill/>
        </p:spPr>
        <p:txBody>
          <a:bodyPr wrap="square" rtlCol="0">
            <a:spAutoFit/>
          </a:bodyPr>
          <a:lstStyle/>
          <a:p>
            <a:pPr algn="ctr"/>
            <a:r>
              <a:rPr lang="en-US" sz="2000" b="1" dirty="0"/>
              <a:t>05</a:t>
            </a:r>
          </a:p>
        </p:txBody>
      </p:sp>
      <p:sp>
        <p:nvSpPr>
          <p:cNvPr id="22" name="TextBox 21"/>
          <p:cNvSpPr txBox="1"/>
          <p:nvPr/>
        </p:nvSpPr>
        <p:spPr>
          <a:xfrm>
            <a:off x="5467408" y="6354487"/>
            <a:ext cx="502209" cy="400110"/>
          </a:xfrm>
          <a:prstGeom prst="rect">
            <a:avLst/>
          </a:prstGeom>
          <a:noFill/>
        </p:spPr>
        <p:txBody>
          <a:bodyPr wrap="square" rtlCol="0">
            <a:spAutoFit/>
          </a:bodyPr>
          <a:lstStyle/>
          <a:p>
            <a:pPr algn="ctr"/>
            <a:r>
              <a:rPr lang="en-US" sz="2000" b="1" dirty="0"/>
              <a:t>04</a:t>
            </a:r>
          </a:p>
        </p:txBody>
      </p:sp>
      <p:sp>
        <p:nvSpPr>
          <p:cNvPr id="23" name="TextBox 22"/>
          <p:cNvSpPr txBox="1"/>
          <p:nvPr/>
        </p:nvSpPr>
        <p:spPr>
          <a:xfrm>
            <a:off x="5012382" y="6354487"/>
            <a:ext cx="502209" cy="400110"/>
          </a:xfrm>
          <a:prstGeom prst="rect">
            <a:avLst/>
          </a:prstGeom>
          <a:noFill/>
        </p:spPr>
        <p:txBody>
          <a:bodyPr wrap="square" rtlCol="0">
            <a:spAutoFit/>
          </a:bodyPr>
          <a:lstStyle/>
          <a:p>
            <a:pPr algn="ctr"/>
            <a:r>
              <a:rPr lang="en-US" sz="2000" b="1" dirty="0"/>
              <a:t>03</a:t>
            </a:r>
          </a:p>
        </p:txBody>
      </p:sp>
      <p:sp>
        <p:nvSpPr>
          <p:cNvPr id="24" name="TextBox 23"/>
          <p:cNvSpPr txBox="1"/>
          <p:nvPr/>
        </p:nvSpPr>
        <p:spPr>
          <a:xfrm>
            <a:off x="4533667" y="6363807"/>
            <a:ext cx="502209" cy="400110"/>
          </a:xfrm>
          <a:prstGeom prst="rect">
            <a:avLst/>
          </a:prstGeom>
          <a:noFill/>
        </p:spPr>
        <p:txBody>
          <a:bodyPr wrap="square" rtlCol="0">
            <a:spAutoFit/>
          </a:bodyPr>
          <a:lstStyle/>
          <a:p>
            <a:pPr algn="ctr"/>
            <a:r>
              <a:rPr lang="en-US" sz="2000" b="1" dirty="0"/>
              <a:t>02</a:t>
            </a:r>
          </a:p>
        </p:txBody>
      </p:sp>
      <p:sp>
        <p:nvSpPr>
          <p:cNvPr id="25" name="TextBox 24"/>
          <p:cNvSpPr txBox="1"/>
          <p:nvPr/>
        </p:nvSpPr>
        <p:spPr>
          <a:xfrm>
            <a:off x="4019223" y="6363807"/>
            <a:ext cx="502209" cy="400110"/>
          </a:xfrm>
          <a:prstGeom prst="rect">
            <a:avLst/>
          </a:prstGeom>
          <a:noFill/>
        </p:spPr>
        <p:txBody>
          <a:bodyPr wrap="square" rtlCol="0">
            <a:spAutoFit/>
          </a:bodyPr>
          <a:lstStyle/>
          <a:p>
            <a:pPr algn="ctr"/>
            <a:r>
              <a:rPr lang="en-US" sz="2000" b="1" dirty="0"/>
              <a:t>01</a:t>
            </a:r>
          </a:p>
        </p:txBody>
      </p:sp>
      <p:sp>
        <p:nvSpPr>
          <p:cNvPr id="26" name="TextBox 25"/>
          <p:cNvSpPr txBox="1"/>
          <p:nvPr/>
        </p:nvSpPr>
        <p:spPr>
          <a:xfrm>
            <a:off x="3559844" y="6363807"/>
            <a:ext cx="502209" cy="400110"/>
          </a:xfrm>
          <a:prstGeom prst="rect">
            <a:avLst/>
          </a:prstGeom>
          <a:noFill/>
        </p:spPr>
        <p:txBody>
          <a:bodyPr wrap="square" rtlCol="0">
            <a:spAutoFit/>
          </a:bodyPr>
          <a:lstStyle/>
          <a:p>
            <a:pPr algn="ctr"/>
            <a:r>
              <a:rPr lang="en-US" sz="2000" b="1" dirty="0"/>
              <a:t>00</a:t>
            </a:r>
          </a:p>
        </p:txBody>
      </p:sp>
      <p:sp>
        <p:nvSpPr>
          <p:cNvPr id="27" name="TextBox 26"/>
          <p:cNvSpPr txBox="1"/>
          <p:nvPr/>
        </p:nvSpPr>
        <p:spPr>
          <a:xfrm>
            <a:off x="3053090" y="6354487"/>
            <a:ext cx="502209" cy="400110"/>
          </a:xfrm>
          <a:prstGeom prst="rect">
            <a:avLst/>
          </a:prstGeom>
          <a:noFill/>
        </p:spPr>
        <p:txBody>
          <a:bodyPr wrap="square" rtlCol="0">
            <a:spAutoFit/>
          </a:bodyPr>
          <a:lstStyle/>
          <a:p>
            <a:pPr algn="ctr"/>
            <a:r>
              <a:rPr lang="en-US" sz="2000" b="1" dirty="0"/>
              <a:t>99</a:t>
            </a:r>
          </a:p>
        </p:txBody>
      </p:sp>
      <p:sp>
        <p:nvSpPr>
          <p:cNvPr id="28" name="TextBox 27"/>
          <p:cNvSpPr txBox="1"/>
          <p:nvPr/>
        </p:nvSpPr>
        <p:spPr>
          <a:xfrm>
            <a:off x="2585263" y="6354487"/>
            <a:ext cx="502209" cy="400110"/>
          </a:xfrm>
          <a:prstGeom prst="rect">
            <a:avLst/>
          </a:prstGeom>
          <a:noFill/>
        </p:spPr>
        <p:txBody>
          <a:bodyPr wrap="square" rtlCol="0">
            <a:spAutoFit/>
          </a:bodyPr>
          <a:lstStyle/>
          <a:p>
            <a:pPr algn="ctr"/>
            <a:r>
              <a:rPr lang="en-US" sz="2000" b="1" dirty="0"/>
              <a:t>98</a:t>
            </a:r>
          </a:p>
        </p:txBody>
      </p:sp>
      <p:sp>
        <p:nvSpPr>
          <p:cNvPr id="29" name="TextBox 28"/>
          <p:cNvSpPr txBox="1"/>
          <p:nvPr/>
        </p:nvSpPr>
        <p:spPr>
          <a:xfrm>
            <a:off x="2099637" y="6354487"/>
            <a:ext cx="502209" cy="400110"/>
          </a:xfrm>
          <a:prstGeom prst="rect">
            <a:avLst/>
          </a:prstGeom>
          <a:noFill/>
        </p:spPr>
        <p:txBody>
          <a:bodyPr wrap="square" rtlCol="0">
            <a:spAutoFit/>
          </a:bodyPr>
          <a:lstStyle/>
          <a:p>
            <a:pPr algn="ctr"/>
            <a:r>
              <a:rPr lang="en-US" sz="2000" b="1" dirty="0"/>
              <a:t>97</a:t>
            </a:r>
          </a:p>
        </p:txBody>
      </p:sp>
      <p:sp>
        <p:nvSpPr>
          <p:cNvPr id="32" name="Rectangle 31"/>
          <p:cNvSpPr/>
          <p:nvPr/>
        </p:nvSpPr>
        <p:spPr>
          <a:xfrm>
            <a:off x="11046200" y="1629812"/>
            <a:ext cx="566995" cy="65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11086436" y="1819324"/>
            <a:ext cx="341124" cy="416928"/>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965555" y="1032844"/>
            <a:ext cx="4278258" cy="954107"/>
          </a:xfrm>
          <a:prstGeom prst="rect">
            <a:avLst/>
          </a:prstGeom>
          <a:noFill/>
        </p:spPr>
        <p:txBody>
          <a:bodyPr wrap="square" rtlCol="0">
            <a:spAutoFit/>
          </a:bodyPr>
          <a:lstStyle/>
          <a:p>
            <a:pPr algn="ctr"/>
            <a:r>
              <a:rPr lang="en-US" sz="2800" b="1" dirty="0"/>
              <a:t>Includes Matching Funds. In-Kind Value Not Included.</a:t>
            </a:r>
          </a:p>
        </p:txBody>
      </p:sp>
    </p:spTree>
    <p:extLst>
      <p:ext uri="{BB962C8B-B14F-4D97-AF65-F5344CB8AC3E}">
        <p14:creationId xmlns:p14="http://schemas.microsoft.com/office/powerpoint/2010/main" val="35900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265301687"/>
              </p:ext>
            </p:extLst>
          </p:nvPr>
        </p:nvGraphicFramePr>
        <p:xfrm>
          <a:off x="0" y="1240253"/>
          <a:ext cx="7999808" cy="5389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828361435"/>
              </p:ext>
            </p:extLst>
          </p:nvPr>
        </p:nvGraphicFramePr>
        <p:xfrm>
          <a:off x="1389888" y="1168876"/>
          <a:ext cx="8138160" cy="548996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0" y="129825"/>
            <a:ext cx="12192000" cy="707886"/>
          </a:xfrm>
          <a:prstGeom prst="rect">
            <a:avLst/>
          </a:prstGeom>
          <a:noFill/>
        </p:spPr>
        <p:txBody>
          <a:bodyPr wrap="square" rtlCol="0">
            <a:spAutoFit/>
          </a:bodyPr>
          <a:lstStyle/>
          <a:p>
            <a:pPr algn="ctr"/>
            <a:r>
              <a:rPr lang="en-US" sz="4000" b="1" dirty="0"/>
              <a:t>FOBWR Grants by $ Spent, 1996 – 2015 (55 Grants)</a:t>
            </a:r>
          </a:p>
        </p:txBody>
      </p:sp>
      <p:sp>
        <p:nvSpPr>
          <p:cNvPr id="5" name="TextBox 4"/>
          <p:cNvSpPr txBox="1"/>
          <p:nvPr/>
        </p:nvSpPr>
        <p:spPr>
          <a:xfrm>
            <a:off x="7114032" y="1116481"/>
            <a:ext cx="4974336" cy="584775"/>
          </a:xfrm>
          <a:prstGeom prst="rect">
            <a:avLst/>
          </a:prstGeom>
          <a:noFill/>
        </p:spPr>
        <p:txBody>
          <a:bodyPr wrap="square" rtlCol="0">
            <a:spAutoFit/>
          </a:bodyPr>
          <a:lstStyle/>
          <a:p>
            <a:r>
              <a:rPr lang="en-US" sz="3200" b="1" dirty="0">
                <a:solidFill>
                  <a:schemeClr val="accent1"/>
                </a:solidFill>
              </a:rPr>
              <a:t>&lt;$5,001, 22 grants (8 NFWF)</a:t>
            </a:r>
          </a:p>
        </p:txBody>
      </p:sp>
      <p:sp>
        <p:nvSpPr>
          <p:cNvPr id="6" name="TextBox 5"/>
          <p:cNvSpPr txBox="1"/>
          <p:nvPr/>
        </p:nvSpPr>
        <p:spPr>
          <a:xfrm>
            <a:off x="7321024" y="1645113"/>
            <a:ext cx="4633232" cy="1077218"/>
          </a:xfrm>
          <a:prstGeom prst="rect">
            <a:avLst/>
          </a:prstGeom>
          <a:noFill/>
        </p:spPr>
        <p:txBody>
          <a:bodyPr wrap="square" rtlCol="0">
            <a:spAutoFit/>
          </a:bodyPr>
          <a:lstStyle/>
          <a:p>
            <a:r>
              <a:rPr lang="en-US" sz="3200" b="1" dirty="0">
                <a:solidFill>
                  <a:schemeClr val="accent2"/>
                </a:solidFill>
              </a:rPr>
              <a:t>$5,001 to $10,000, 13 grants (1 NFWF)</a:t>
            </a:r>
          </a:p>
        </p:txBody>
      </p:sp>
      <p:sp>
        <p:nvSpPr>
          <p:cNvPr id="7" name="TextBox 6"/>
          <p:cNvSpPr txBox="1"/>
          <p:nvPr/>
        </p:nvSpPr>
        <p:spPr>
          <a:xfrm>
            <a:off x="7393015" y="2790978"/>
            <a:ext cx="4360073" cy="1077218"/>
          </a:xfrm>
          <a:prstGeom prst="rect">
            <a:avLst/>
          </a:prstGeom>
          <a:noFill/>
        </p:spPr>
        <p:txBody>
          <a:bodyPr wrap="square" rtlCol="0">
            <a:spAutoFit/>
          </a:bodyPr>
          <a:lstStyle/>
          <a:p>
            <a:r>
              <a:rPr lang="en-US" sz="3200" b="1" dirty="0">
                <a:solidFill>
                  <a:schemeClr val="bg1">
                    <a:lumMod val="50000"/>
                  </a:schemeClr>
                </a:solidFill>
              </a:rPr>
              <a:t>$10,001 to $50,000, 14 grants (1 NFWF)</a:t>
            </a:r>
          </a:p>
        </p:txBody>
      </p:sp>
      <p:sp>
        <p:nvSpPr>
          <p:cNvPr id="8" name="TextBox 7"/>
          <p:cNvSpPr txBox="1"/>
          <p:nvPr/>
        </p:nvSpPr>
        <p:spPr>
          <a:xfrm>
            <a:off x="7393015" y="3956024"/>
            <a:ext cx="4491137" cy="1077218"/>
          </a:xfrm>
          <a:prstGeom prst="rect">
            <a:avLst/>
          </a:prstGeom>
          <a:noFill/>
        </p:spPr>
        <p:txBody>
          <a:bodyPr wrap="square" rtlCol="0">
            <a:spAutoFit/>
          </a:bodyPr>
          <a:lstStyle/>
          <a:p>
            <a:r>
              <a:rPr lang="en-US" sz="3200" b="1" dirty="0">
                <a:solidFill>
                  <a:schemeClr val="accent4"/>
                </a:solidFill>
              </a:rPr>
              <a:t>$50,001 to $100,000, 2 grants </a:t>
            </a:r>
          </a:p>
        </p:txBody>
      </p:sp>
      <p:sp>
        <p:nvSpPr>
          <p:cNvPr id="9" name="TextBox 8"/>
          <p:cNvSpPr txBox="1"/>
          <p:nvPr/>
        </p:nvSpPr>
        <p:spPr>
          <a:xfrm>
            <a:off x="7393015" y="4938725"/>
            <a:ext cx="3789456" cy="584775"/>
          </a:xfrm>
          <a:prstGeom prst="rect">
            <a:avLst/>
          </a:prstGeom>
          <a:noFill/>
        </p:spPr>
        <p:txBody>
          <a:bodyPr wrap="square" rtlCol="0">
            <a:spAutoFit/>
          </a:bodyPr>
          <a:lstStyle/>
          <a:p>
            <a:r>
              <a:rPr lang="en-US" sz="3200" b="1" dirty="0">
                <a:solidFill>
                  <a:schemeClr val="accent5"/>
                </a:solidFill>
              </a:rPr>
              <a:t>&gt;$100,000, 5 grants </a:t>
            </a:r>
          </a:p>
        </p:txBody>
      </p:sp>
      <p:sp>
        <p:nvSpPr>
          <p:cNvPr id="10" name="TextBox 9"/>
          <p:cNvSpPr txBox="1"/>
          <p:nvPr/>
        </p:nvSpPr>
        <p:spPr>
          <a:xfrm>
            <a:off x="7438048" y="5548146"/>
            <a:ext cx="2651760" cy="584775"/>
          </a:xfrm>
          <a:prstGeom prst="rect">
            <a:avLst/>
          </a:prstGeom>
          <a:noFill/>
        </p:spPr>
        <p:txBody>
          <a:bodyPr wrap="square" rtlCol="0">
            <a:spAutoFit/>
          </a:bodyPr>
          <a:lstStyle/>
          <a:p>
            <a:r>
              <a:rPr lang="en-US" sz="3200" b="1" dirty="0">
                <a:solidFill>
                  <a:schemeClr val="accent6"/>
                </a:solidFill>
              </a:rPr>
              <a:t>Matching cash </a:t>
            </a:r>
          </a:p>
        </p:txBody>
      </p:sp>
      <p:sp>
        <p:nvSpPr>
          <p:cNvPr id="11" name="TextBox 10"/>
          <p:cNvSpPr txBox="1"/>
          <p:nvPr/>
        </p:nvSpPr>
        <p:spPr>
          <a:xfrm>
            <a:off x="7438048" y="6086392"/>
            <a:ext cx="2414016" cy="584775"/>
          </a:xfrm>
          <a:prstGeom prst="rect">
            <a:avLst/>
          </a:prstGeom>
          <a:noFill/>
        </p:spPr>
        <p:txBody>
          <a:bodyPr wrap="square" rtlCol="0">
            <a:spAutoFit/>
          </a:bodyPr>
          <a:lstStyle/>
          <a:p>
            <a:r>
              <a:rPr lang="en-US" sz="3200" b="1" dirty="0">
                <a:solidFill>
                  <a:schemeClr val="accent1">
                    <a:lumMod val="50000"/>
                  </a:schemeClr>
                </a:solidFill>
              </a:rPr>
              <a:t>In-kind value</a:t>
            </a:r>
          </a:p>
        </p:txBody>
      </p:sp>
      <p:sp>
        <p:nvSpPr>
          <p:cNvPr id="12" name="TextBox 11"/>
          <p:cNvSpPr txBox="1"/>
          <p:nvPr/>
        </p:nvSpPr>
        <p:spPr>
          <a:xfrm>
            <a:off x="2135005" y="4292394"/>
            <a:ext cx="2428539" cy="646331"/>
          </a:xfrm>
          <a:prstGeom prst="rect">
            <a:avLst/>
          </a:prstGeom>
          <a:noFill/>
        </p:spPr>
        <p:txBody>
          <a:bodyPr wrap="square" rtlCol="0">
            <a:spAutoFit/>
          </a:bodyPr>
          <a:lstStyle/>
          <a:p>
            <a:pPr algn="ctr"/>
            <a:r>
              <a:rPr lang="en-US" sz="3600" b="1" dirty="0">
                <a:solidFill>
                  <a:schemeClr val="bg1"/>
                </a:solidFill>
              </a:rPr>
              <a:t>$1,260,000</a:t>
            </a:r>
          </a:p>
        </p:txBody>
      </p:sp>
      <p:sp>
        <p:nvSpPr>
          <p:cNvPr id="13" name="TextBox 12"/>
          <p:cNvSpPr txBox="1"/>
          <p:nvPr/>
        </p:nvSpPr>
        <p:spPr>
          <a:xfrm rot="1200000">
            <a:off x="4589444" y="4104723"/>
            <a:ext cx="1934908" cy="646331"/>
          </a:xfrm>
          <a:prstGeom prst="rect">
            <a:avLst/>
          </a:prstGeom>
          <a:noFill/>
        </p:spPr>
        <p:txBody>
          <a:bodyPr wrap="square" rtlCol="0">
            <a:spAutoFit/>
          </a:bodyPr>
          <a:lstStyle/>
          <a:p>
            <a:pPr algn="ctr"/>
            <a:r>
              <a:rPr lang="en-US" sz="3600" b="1" dirty="0">
                <a:solidFill>
                  <a:schemeClr val="bg1"/>
                </a:solidFill>
              </a:rPr>
              <a:t>$139,535</a:t>
            </a:r>
          </a:p>
        </p:txBody>
      </p:sp>
      <p:sp>
        <p:nvSpPr>
          <p:cNvPr id="14" name="TextBox 13"/>
          <p:cNvSpPr txBox="1"/>
          <p:nvPr/>
        </p:nvSpPr>
        <p:spPr>
          <a:xfrm>
            <a:off x="4461986" y="2914906"/>
            <a:ext cx="1993964" cy="646331"/>
          </a:xfrm>
          <a:prstGeom prst="rect">
            <a:avLst/>
          </a:prstGeom>
          <a:noFill/>
        </p:spPr>
        <p:txBody>
          <a:bodyPr wrap="square" rtlCol="0">
            <a:spAutoFit/>
          </a:bodyPr>
          <a:lstStyle/>
          <a:p>
            <a:pPr algn="ctr"/>
            <a:r>
              <a:rPr lang="en-US" sz="3600" b="1" dirty="0">
                <a:solidFill>
                  <a:schemeClr val="bg1"/>
                </a:solidFill>
              </a:rPr>
              <a:t>$430,777</a:t>
            </a:r>
          </a:p>
        </p:txBody>
      </p:sp>
      <p:sp>
        <p:nvSpPr>
          <p:cNvPr id="15" name="TextBox 14"/>
          <p:cNvSpPr txBox="1"/>
          <p:nvPr/>
        </p:nvSpPr>
        <p:spPr>
          <a:xfrm>
            <a:off x="330572" y="1568868"/>
            <a:ext cx="1959387" cy="646331"/>
          </a:xfrm>
          <a:prstGeom prst="rect">
            <a:avLst/>
          </a:prstGeom>
          <a:noFill/>
        </p:spPr>
        <p:txBody>
          <a:bodyPr wrap="square" rtlCol="0">
            <a:spAutoFit/>
          </a:bodyPr>
          <a:lstStyle/>
          <a:p>
            <a:pPr algn="ctr"/>
            <a:r>
              <a:rPr lang="en-US" sz="3600" b="1" dirty="0">
                <a:solidFill>
                  <a:schemeClr val="accent6"/>
                </a:solidFill>
              </a:rPr>
              <a:t>$138,826</a:t>
            </a:r>
          </a:p>
        </p:txBody>
      </p:sp>
      <p:sp>
        <p:nvSpPr>
          <p:cNvPr id="17" name="TextBox 16"/>
          <p:cNvSpPr txBox="1"/>
          <p:nvPr/>
        </p:nvSpPr>
        <p:spPr>
          <a:xfrm>
            <a:off x="3243264" y="800270"/>
            <a:ext cx="1852720" cy="646331"/>
          </a:xfrm>
          <a:prstGeom prst="rect">
            <a:avLst/>
          </a:prstGeom>
          <a:noFill/>
        </p:spPr>
        <p:txBody>
          <a:bodyPr wrap="square" rtlCol="0">
            <a:spAutoFit/>
          </a:bodyPr>
          <a:lstStyle/>
          <a:p>
            <a:pPr algn="ctr"/>
            <a:r>
              <a:rPr lang="en-US" sz="3600" b="1" dirty="0">
                <a:solidFill>
                  <a:schemeClr val="accent1"/>
                </a:solidFill>
              </a:rPr>
              <a:t>$75,604</a:t>
            </a:r>
          </a:p>
        </p:txBody>
      </p:sp>
      <p:sp>
        <p:nvSpPr>
          <p:cNvPr id="18" name="TextBox 17"/>
          <p:cNvSpPr txBox="1"/>
          <p:nvPr/>
        </p:nvSpPr>
        <p:spPr>
          <a:xfrm>
            <a:off x="4943290" y="1090342"/>
            <a:ext cx="1985177" cy="646331"/>
          </a:xfrm>
          <a:prstGeom prst="rect">
            <a:avLst/>
          </a:prstGeom>
          <a:noFill/>
        </p:spPr>
        <p:txBody>
          <a:bodyPr wrap="square" rtlCol="0">
            <a:spAutoFit/>
          </a:bodyPr>
          <a:lstStyle/>
          <a:p>
            <a:pPr algn="ctr"/>
            <a:r>
              <a:rPr lang="en-US" sz="3600" b="1" dirty="0">
                <a:solidFill>
                  <a:schemeClr val="accent2"/>
                </a:solidFill>
              </a:rPr>
              <a:t>$103,575</a:t>
            </a:r>
          </a:p>
        </p:txBody>
      </p:sp>
      <p:sp>
        <p:nvSpPr>
          <p:cNvPr id="19" name="TextBox 18"/>
          <p:cNvSpPr txBox="1"/>
          <p:nvPr/>
        </p:nvSpPr>
        <p:spPr>
          <a:xfrm>
            <a:off x="1219091" y="930560"/>
            <a:ext cx="1947498" cy="646331"/>
          </a:xfrm>
          <a:prstGeom prst="rect">
            <a:avLst/>
          </a:prstGeom>
          <a:noFill/>
        </p:spPr>
        <p:txBody>
          <a:bodyPr wrap="square" rtlCol="0">
            <a:spAutoFit/>
          </a:bodyPr>
          <a:lstStyle/>
          <a:p>
            <a:pPr algn="ctr"/>
            <a:r>
              <a:rPr lang="en-US" sz="3600" b="1" dirty="0">
                <a:solidFill>
                  <a:schemeClr val="accent5">
                    <a:lumMod val="75000"/>
                  </a:schemeClr>
                </a:solidFill>
              </a:rPr>
              <a:t>$162,729</a:t>
            </a:r>
          </a:p>
        </p:txBody>
      </p:sp>
    </p:spTree>
    <p:extLst>
      <p:ext uri="{BB962C8B-B14F-4D97-AF65-F5344CB8AC3E}">
        <p14:creationId xmlns:p14="http://schemas.microsoft.com/office/powerpoint/2010/main" val="14301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626609118"/>
              </p:ext>
            </p:extLst>
          </p:nvPr>
        </p:nvGraphicFramePr>
        <p:xfrm>
          <a:off x="0" y="1240253"/>
          <a:ext cx="7999808" cy="53898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006558600"/>
              </p:ext>
            </p:extLst>
          </p:nvPr>
        </p:nvGraphicFramePr>
        <p:xfrm>
          <a:off x="1389888" y="1168876"/>
          <a:ext cx="8138160" cy="54899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129825"/>
            <a:ext cx="12192000" cy="707886"/>
          </a:xfrm>
          <a:prstGeom prst="rect">
            <a:avLst/>
          </a:prstGeom>
          <a:noFill/>
        </p:spPr>
        <p:txBody>
          <a:bodyPr wrap="square" rtlCol="0">
            <a:spAutoFit/>
          </a:bodyPr>
          <a:lstStyle/>
          <a:p>
            <a:pPr algn="ctr"/>
            <a:r>
              <a:rPr lang="en-US" sz="4000" b="1" dirty="0"/>
              <a:t>FOBWR Grants by % Total Spent, 1996 – 2015 (55 Grants)</a:t>
            </a:r>
          </a:p>
        </p:txBody>
      </p:sp>
      <p:sp>
        <p:nvSpPr>
          <p:cNvPr id="6" name="TextBox 5"/>
          <p:cNvSpPr txBox="1"/>
          <p:nvPr/>
        </p:nvSpPr>
        <p:spPr>
          <a:xfrm>
            <a:off x="7114032" y="1116481"/>
            <a:ext cx="4974336" cy="584775"/>
          </a:xfrm>
          <a:prstGeom prst="rect">
            <a:avLst/>
          </a:prstGeom>
          <a:noFill/>
        </p:spPr>
        <p:txBody>
          <a:bodyPr wrap="square" rtlCol="0">
            <a:spAutoFit/>
          </a:bodyPr>
          <a:lstStyle/>
          <a:p>
            <a:r>
              <a:rPr lang="en-US" sz="3200" b="1" dirty="0">
                <a:solidFill>
                  <a:schemeClr val="accent1"/>
                </a:solidFill>
              </a:rPr>
              <a:t>&lt;$5,001, 22 grants (8 NFWF)</a:t>
            </a:r>
          </a:p>
        </p:txBody>
      </p:sp>
      <p:sp>
        <p:nvSpPr>
          <p:cNvPr id="7" name="TextBox 6"/>
          <p:cNvSpPr txBox="1"/>
          <p:nvPr/>
        </p:nvSpPr>
        <p:spPr>
          <a:xfrm>
            <a:off x="7321024" y="1645113"/>
            <a:ext cx="4633232" cy="1077218"/>
          </a:xfrm>
          <a:prstGeom prst="rect">
            <a:avLst/>
          </a:prstGeom>
          <a:noFill/>
        </p:spPr>
        <p:txBody>
          <a:bodyPr wrap="square" rtlCol="0">
            <a:spAutoFit/>
          </a:bodyPr>
          <a:lstStyle/>
          <a:p>
            <a:r>
              <a:rPr lang="en-US" sz="3200" b="1" dirty="0">
                <a:solidFill>
                  <a:schemeClr val="accent2"/>
                </a:solidFill>
              </a:rPr>
              <a:t>$5,001 to $10,000, 13 grants (1 NFWF)</a:t>
            </a:r>
          </a:p>
        </p:txBody>
      </p:sp>
      <p:sp>
        <p:nvSpPr>
          <p:cNvPr id="8" name="TextBox 7"/>
          <p:cNvSpPr txBox="1"/>
          <p:nvPr/>
        </p:nvSpPr>
        <p:spPr>
          <a:xfrm>
            <a:off x="7393015" y="2790978"/>
            <a:ext cx="4360073" cy="1077218"/>
          </a:xfrm>
          <a:prstGeom prst="rect">
            <a:avLst/>
          </a:prstGeom>
          <a:noFill/>
        </p:spPr>
        <p:txBody>
          <a:bodyPr wrap="square" rtlCol="0">
            <a:spAutoFit/>
          </a:bodyPr>
          <a:lstStyle/>
          <a:p>
            <a:r>
              <a:rPr lang="en-US" sz="3200" b="1" dirty="0">
                <a:solidFill>
                  <a:schemeClr val="bg1">
                    <a:lumMod val="50000"/>
                  </a:schemeClr>
                </a:solidFill>
              </a:rPr>
              <a:t>$10,001 to $50,000, 14 grants (1 NFWF)</a:t>
            </a:r>
          </a:p>
        </p:txBody>
      </p:sp>
      <p:sp>
        <p:nvSpPr>
          <p:cNvPr id="9" name="TextBox 8"/>
          <p:cNvSpPr txBox="1"/>
          <p:nvPr/>
        </p:nvSpPr>
        <p:spPr>
          <a:xfrm>
            <a:off x="7393015" y="3956024"/>
            <a:ext cx="4491137" cy="1077218"/>
          </a:xfrm>
          <a:prstGeom prst="rect">
            <a:avLst/>
          </a:prstGeom>
          <a:noFill/>
        </p:spPr>
        <p:txBody>
          <a:bodyPr wrap="square" rtlCol="0">
            <a:spAutoFit/>
          </a:bodyPr>
          <a:lstStyle/>
          <a:p>
            <a:r>
              <a:rPr lang="en-US" sz="3200" b="1" dirty="0">
                <a:solidFill>
                  <a:schemeClr val="accent4"/>
                </a:solidFill>
              </a:rPr>
              <a:t>$50,001 to $100,000, 2 grants </a:t>
            </a:r>
          </a:p>
        </p:txBody>
      </p:sp>
      <p:sp>
        <p:nvSpPr>
          <p:cNvPr id="10" name="TextBox 9"/>
          <p:cNvSpPr txBox="1"/>
          <p:nvPr/>
        </p:nvSpPr>
        <p:spPr>
          <a:xfrm>
            <a:off x="7393015" y="4938725"/>
            <a:ext cx="3789456" cy="584775"/>
          </a:xfrm>
          <a:prstGeom prst="rect">
            <a:avLst/>
          </a:prstGeom>
          <a:noFill/>
        </p:spPr>
        <p:txBody>
          <a:bodyPr wrap="square" rtlCol="0">
            <a:spAutoFit/>
          </a:bodyPr>
          <a:lstStyle/>
          <a:p>
            <a:r>
              <a:rPr lang="en-US" sz="3200" b="1" dirty="0">
                <a:solidFill>
                  <a:schemeClr val="accent5"/>
                </a:solidFill>
              </a:rPr>
              <a:t>&gt;$100,000, 5 grants </a:t>
            </a:r>
          </a:p>
        </p:txBody>
      </p:sp>
      <p:sp>
        <p:nvSpPr>
          <p:cNvPr id="11" name="TextBox 10"/>
          <p:cNvSpPr txBox="1"/>
          <p:nvPr/>
        </p:nvSpPr>
        <p:spPr>
          <a:xfrm>
            <a:off x="7438048" y="5548146"/>
            <a:ext cx="2651760" cy="584775"/>
          </a:xfrm>
          <a:prstGeom prst="rect">
            <a:avLst/>
          </a:prstGeom>
          <a:noFill/>
        </p:spPr>
        <p:txBody>
          <a:bodyPr wrap="square" rtlCol="0">
            <a:spAutoFit/>
          </a:bodyPr>
          <a:lstStyle/>
          <a:p>
            <a:r>
              <a:rPr lang="en-US" sz="3200" b="1" dirty="0">
                <a:solidFill>
                  <a:schemeClr val="accent6"/>
                </a:solidFill>
              </a:rPr>
              <a:t>Matching cash </a:t>
            </a:r>
          </a:p>
        </p:txBody>
      </p:sp>
      <p:sp>
        <p:nvSpPr>
          <p:cNvPr id="12" name="TextBox 11"/>
          <p:cNvSpPr txBox="1"/>
          <p:nvPr/>
        </p:nvSpPr>
        <p:spPr>
          <a:xfrm>
            <a:off x="7438048" y="6086392"/>
            <a:ext cx="2414016" cy="584775"/>
          </a:xfrm>
          <a:prstGeom prst="rect">
            <a:avLst/>
          </a:prstGeom>
          <a:noFill/>
        </p:spPr>
        <p:txBody>
          <a:bodyPr wrap="square" rtlCol="0">
            <a:spAutoFit/>
          </a:bodyPr>
          <a:lstStyle/>
          <a:p>
            <a:r>
              <a:rPr lang="en-US" sz="3200" b="1" dirty="0">
                <a:solidFill>
                  <a:schemeClr val="accent1">
                    <a:lumMod val="50000"/>
                  </a:schemeClr>
                </a:solidFill>
              </a:rPr>
              <a:t>In-kind value</a:t>
            </a:r>
          </a:p>
        </p:txBody>
      </p:sp>
      <p:sp>
        <p:nvSpPr>
          <p:cNvPr id="13" name="TextBox 12"/>
          <p:cNvSpPr txBox="1"/>
          <p:nvPr/>
        </p:nvSpPr>
        <p:spPr>
          <a:xfrm>
            <a:off x="2660241" y="4494633"/>
            <a:ext cx="1573801" cy="646331"/>
          </a:xfrm>
          <a:prstGeom prst="rect">
            <a:avLst/>
          </a:prstGeom>
          <a:noFill/>
        </p:spPr>
        <p:txBody>
          <a:bodyPr wrap="square" rtlCol="0">
            <a:spAutoFit/>
          </a:bodyPr>
          <a:lstStyle/>
          <a:p>
            <a:pPr algn="ctr"/>
            <a:r>
              <a:rPr lang="en-US" sz="3600" b="1" dirty="0">
                <a:solidFill>
                  <a:schemeClr val="bg1"/>
                </a:solidFill>
              </a:rPr>
              <a:t>54.5%</a:t>
            </a:r>
          </a:p>
        </p:txBody>
      </p:sp>
      <p:sp>
        <p:nvSpPr>
          <p:cNvPr id="14" name="TextBox 13"/>
          <p:cNvSpPr txBox="1"/>
          <p:nvPr/>
        </p:nvSpPr>
        <p:spPr>
          <a:xfrm>
            <a:off x="5169408" y="4085673"/>
            <a:ext cx="1389888" cy="646331"/>
          </a:xfrm>
          <a:prstGeom prst="rect">
            <a:avLst/>
          </a:prstGeom>
          <a:noFill/>
        </p:spPr>
        <p:txBody>
          <a:bodyPr wrap="square" rtlCol="0">
            <a:spAutoFit/>
          </a:bodyPr>
          <a:lstStyle/>
          <a:p>
            <a:pPr algn="ctr"/>
            <a:r>
              <a:rPr lang="en-US" sz="3600" b="1" dirty="0">
                <a:solidFill>
                  <a:schemeClr val="bg1"/>
                </a:solidFill>
              </a:rPr>
              <a:t>6.0%</a:t>
            </a:r>
          </a:p>
        </p:txBody>
      </p:sp>
      <p:sp>
        <p:nvSpPr>
          <p:cNvPr id="15" name="TextBox 14"/>
          <p:cNvSpPr txBox="1"/>
          <p:nvPr/>
        </p:nvSpPr>
        <p:spPr>
          <a:xfrm>
            <a:off x="4764024" y="2829391"/>
            <a:ext cx="1389888" cy="646331"/>
          </a:xfrm>
          <a:prstGeom prst="rect">
            <a:avLst/>
          </a:prstGeom>
          <a:noFill/>
        </p:spPr>
        <p:txBody>
          <a:bodyPr wrap="square" rtlCol="0">
            <a:spAutoFit/>
          </a:bodyPr>
          <a:lstStyle/>
          <a:p>
            <a:pPr algn="ctr"/>
            <a:r>
              <a:rPr lang="en-US" sz="3600" b="1" dirty="0">
                <a:solidFill>
                  <a:schemeClr val="bg1"/>
                </a:solidFill>
              </a:rPr>
              <a:t>18.6%</a:t>
            </a:r>
          </a:p>
        </p:txBody>
      </p:sp>
      <p:sp>
        <p:nvSpPr>
          <p:cNvPr id="16" name="TextBox 15"/>
          <p:cNvSpPr txBox="1"/>
          <p:nvPr/>
        </p:nvSpPr>
        <p:spPr>
          <a:xfrm>
            <a:off x="2201549" y="1863782"/>
            <a:ext cx="1147726" cy="646331"/>
          </a:xfrm>
          <a:prstGeom prst="rect">
            <a:avLst/>
          </a:prstGeom>
          <a:noFill/>
        </p:spPr>
        <p:txBody>
          <a:bodyPr wrap="square" rtlCol="0">
            <a:spAutoFit/>
          </a:bodyPr>
          <a:lstStyle/>
          <a:p>
            <a:pPr algn="ctr"/>
            <a:r>
              <a:rPr lang="en-US" sz="3600" b="1" dirty="0">
                <a:solidFill>
                  <a:schemeClr val="bg1"/>
                </a:solidFill>
              </a:rPr>
              <a:t>6.0%</a:t>
            </a:r>
          </a:p>
        </p:txBody>
      </p:sp>
      <p:sp>
        <p:nvSpPr>
          <p:cNvPr id="17" name="TextBox 16"/>
          <p:cNvSpPr txBox="1"/>
          <p:nvPr/>
        </p:nvSpPr>
        <p:spPr>
          <a:xfrm rot="2520000">
            <a:off x="5846282" y="4771632"/>
            <a:ext cx="1573801" cy="523220"/>
          </a:xfrm>
          <a:prstGeom prst="rect">
            <a:avLst/>
          </a:prstGeom>
          <a:noFill/>
        </p:spPr>
        <p:txBody>
          <a:bodyPr wrap="square" rtlCol="0">
            <a:spAutoFit/>
          </a:bodyPr>
          <a:lstStyle/>
          <a:p>
            <a:pPr algn="ctr"/>
            <a:r>
              <a:rPr lang="en-US" sz="2800" b="1" dirty="0">
                <a:solidFill>
                  <a:schemeClr val="bg1"/>
                </a:solidFill>
              </a:rPr>
              <a:t>7.9%</a:t>
            </a:r>
          </a:p>
        </p:txBody>
      </p:sp>
      <p:sp>
        <p:nvSpPr>
          <p:cNvPr id="18" name="TextBox 17"/>
          <p:cNvSpPr txBox="1"/>
          <p:nvPr/>
        </p:nvSpPr>
        <p:spPr>
          <a:xfrm>
            <a:off x="3760560" y="800270"/>
            <a:ext cx="1143583" cy="646331"/>
          </a:xfrm>
          <a:prstGeom prst="rect">
            <a:avLst/>
          </a:prstGeom>
          <a:noFill/>
        </p:spPr>
        <p:txBody>
          <a:bodyPr wrap="square" rtlCol="0">
            <a:spAutoFit/>
          </a:bodyPr>
          <a:lstStyle/>
          <a:p>
            <a:pPr algn="ctr"/>
            <a:r>
              <a:rPr lang="en-US" sz="3600" b="1" dirty="0">
                <a:solidFill>
                  <a:schemeClr val="accent1"/>
                </a:solidFill>
              </a:rPr>
              <a:t>3.3%</a:t>
            </a:r>
          </a:p>
        </p:txBody>
      </p:sp>
      <p:sp>
        <p:nvSpPr>
          <p:cNvPr id="19" name="TextBox 18"/>
          <p:cNvSpPr txBox="1"/>
          <p:nvPr/>
        </p:nvSpPr>
        <p:spPr>
          <a:xfrm>
            <a:off x="4826437" y="1111035"/>
            <a:ext cx="1169647" cy="646331"/>
          </a:xfrm>
          <a:prstGeom prst="rect">
            <a:avLst/>
          </a:prstGeom>
          <a:noFill/>
        </p:spPr>
        <p:txBody>
          <a:bodyPr wrap="square" rtlCol="0">
            <a:spAutoFit/>
          </a:bodyPr>
          <a:lstStyle/>
          <a:p>
            <a:pPr algn="ctr"/>
            <a:r>
              <a:rPr lang="en-US" sz="3600" b="1" dirty="0">
                <a:solidFill>
                  <a:schemeClr val="accent2"/>
                </a:solidFill>
              </a:rPr>
              <a:t>4.5%</a:t>
            </a:r>
          </a:p>
        </p:txBody>
      </p:sp>
      <p:sp>
        <p:nvSpPr>
          <p:cNvPr id="21" name="TextBox 20"/>
          <p:cNvSpPr txBox="1"/>
          <p:nvPr/>
        </p:nvSpPr>
        <p:spPr>
          <a:xfrm>
            <a:off x="2934777" y="1445283"/>
            <a:ext cx="1147726" cy="646331"/>
          </a:xfrm>
          <a:prstGeom prst="rect">
            <a:avLst/>
          </a:prstGeom>
          <a:noFill/>
        </p:spPr>
        <p:txBody>
          <a:bodyPr wrap="square" rtlCol="0">
            <a:spAutoFit/>
          </a:bodyPr>
          <a:lstStyle/>
          <a:p>
            <a:pPr algn="ctr"/>
            <a:r>
              <a:rPr lang="en-US" sz="3600" b="1" dirty="0">
                <a:solidFill>
                  <a:schemeClr val="bg1"/>
                </a:solidFill>
              </a:rPr>
              <a:t>7.0%</a:t>
            </a:r>
          </a:p>
        </p:txBody>
      </p:sp>
    </p:spTree>
    <p:extLst>
      <p:ext uri="{BB962C8B-B14F-4D97-AF65-F5344CB8AC3E}">
        <p14:creationId xmlns:p14="http://schemas.microsoft.com/office/powerpoint/2010/main" val="426153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8"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159403128"/>
              </p:ext>
            </p:extLst>
          </p:nvPr>
        </p:nvGraphicFramePr>
        <p:xfrm>
          <a:off x="144132" y="1330597"/>
          <a:ext cx="6481343" cy="50086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p:cNvGraphicFramePr>
            <a:graphicFrameLocks/>
          </p:cNvGraphicFramePr>
          <p:nvPr>
            <p:extLst>
              <p:ext uri="{D42A27DB-BD31-4B8C-83A1-F6EECF244321}">
                <p14:modId xmlns:p14="http://schemas.microsoft.com/office/powerpoint/2010/main" val="311247658"/>
              </p:ext>
            </p:extLst>
          </p:nvPr>
        </p:nvGraphicFramePr>
        <p:xfrm>
          <a:off x="0" y="1924705"/>
          <a:ext cx="6327648" cy="45018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223908" y="222602"/>
            <a:ext cx="9741345" cy="707886"/>
          </a:xfrm>
          <a:prstGeom prst="rect">
            <a:avLst/>
          </a:prstGeom>
          <a:noFill/>
        </p:spPr>
        <p:txBody>
          <a:bodyPr wrap="square" rtlCol="0">
            <a:spAutoFit/>
          </a:bodyPr>
          <a:lstStyle/>
          <a:p>
            <a:pPr algn="ctr"/>
            <a:r>
              <a:rPr lang="en-US" sz="4000" b="1" dirty="0"/>
              <a:t>Use of FOBWR Grant Funds, 1996 – Jan. 2016</a:t>
            </a:r>
          </a:p>
        </p:txBody>
      </p:sp>
      <p:sp>
        <p:nvSpPr>
          <p:cNvPr id="4" name="TextBox 3"/>
          <p:cNvSpPr txBox="1"/>
          <p:nvPr/>
        </p:nvSpPr>
        <p:spPr>
          <a:xfrm>
            <a:off x="5791200" y="2438400"/>
            <a:ext cx="6156960" cy="3046988"/>
          </a:xfrm>
          <a:prstGeom prst="rect">
            <a:avLst/>
          </a:prstGeom>
          <a:noFill/>
        </p:spPr>
        <p:txBody>
          <a:bodyPr wrap="square" rtlCol="0">
            <a:spAutoFit/>
          </a:bodyPr>
          <a:lstStyle/>
          <a:p>
            <a:r>
              <a:rPr lang="en-US" sz="2400" b="1" dirty="0">
                <a:solidFill>
                  <a:schemeClr val="accent1"/>
                </a:solidFill>
              </a:rPr>
              <a:t>Capital Facilities			$   892,080</a:t>
            </a:r>
          </a:p>
          <a:p>
            <a:r>
              <a:rPr lang="en-US" sz="2400" b="1" dirty="0">
                <a:solidFill>
                  <a:schemeClr val="accent1"/>
                </a:solidFill>
              </a:rPr>
              <a:t>      (Trails, Boardwalks, Pavilions) </a:t>
            </a:r>
          </a:p>
          <a:p>
            <a:r>
              <a:rPr lang="en-US" sz="2400" b="1" dirty="0">
                <a:solidFill>
                  <a:schemeClr val="accent2"/>
                </a:solidFill>
              </a:rPr>
              <a:t>Pre-Land Acquisition			$   900,000</a:t>
            </a:r>
          </a:p>
          <a:p>
            <a:r>
              <a:rPr lang="en-US" sz="2400" b="1" dirty="0">
                <a:solidFill>
                  <a:schemeClr val="bg1">
                    <a:lumMod val="50000"/>
                  </a:schemeClr>
                </a:solidFill>
              </a:rPr>
              <a:t>Environmental Education		$   119,591</a:t>
            </a:r>
          </a:p>
          <a:p>
            <a:r>
              <a:rPr lang="en-US" sz="2400" b="1" dirty="0">
                <a:solidFill>
                  <a:schemeClr val="accent4"/>
                </a:solidFill>
              </a:rPr>
              <a:t>Science &amp; Surveys			$       9,300</a:t>
            </a:r>
          </a:p>
          <a:p>
            <a:r>
              <a:rPr lang="en-US" sz="2400" b="1" dirty="0">
                <a:solidFill>
                  <a:schemeClr val="accent5"/>
                </a:solidFill>
              </a:rPr>
              <a:t>Land Restoration			$   285,000</a:t>
            </a:r>
          </a:p>
          <a:p>
            <a:r>
              <a:rPr lang="en-US" sz="2400" b="1" dirty="0"/>
              <a:t>Total					$2,205,791</a:t>
            </a:r>
          </a:p>
          <a:p>
            <a:endParaRPr lang="en-US" sz="2400" b="1" dirty="0"/>
          </a:p>
        </p:txBody>
      </p:sp>
      <p:sp>
        <p:nvSpPr>
          <p:cNvPr id="5" name="TextBox 4"/>
          <p:cNvSpPr txBox="1"/>
          <p:nvPr/>
        </p:nvSpPr>
        <p:spPr>
          <a:xfrm>
            <a:off x="3674466" y="3188571"/>
            <a:ext cx="1487424" cy="646331"/>
          </a:xfrm>
          <a:prstGeom prst="rect">
            <a:avLst/>
          </a:prstGeom>
          <a:noFill/>
        </p:spPr>
        <p:txBody>
          <a:bodyPr wrap="square" rtlCol="0">
            <a:spAutoFit/>
          </a:bodyPr>
          <a:lstStyle/>
          <a:p>
            <a:pPr algn="ctr"/>
            <a:r>
              <a:rPr lang="en-US" sz="3600" b="1" dirty="0">
                <a:solidFill>
                  <a:schemeClr val="bg1"/>
                </a:solidFill>
              </a:rPr>
              <a:t>40.4%</a:t>
            </a:r>
          </a:p>
        </p:txBody>
      </p:sp>
      <p:sp>
        <p:nvSpPr>
          <p:cNvPr id="6" name="TextBox 5"/>
          <p:cNvSpPr txBox="1"/>
          <p:nvPr/>
        </p:nvSpPr>
        <p:spPr>
          <a:xfrm>
            <a:off x="1788797" y="4417975"/>
            <a:ext cx="1487424" cy="646331"/>
          </a:xfrm>
          <a:prstGeom prst="rect">
            <a:avLst/>
          </a:prstGeom>
          <a:noFill/>
        </p:spPr>
        <p:txBody>
          <a:bodyPr wrap="square" rtlCol="0">
            <a:spAutoFit/>
          </a:bodyPr>
          <a:lstStyle/>
          <a:p>
            <a:pPr algn="ctr"/>
            <a:r>
              <a:rPr lang="en-US" sz="3600" b="1" dirty="0">
                <a:solidFill>
                  <a:schemeClr val="bg1"/>
                </a:solidFill>
              </a:rPr>
              <a:t>40.8%</a:t>
            </a:r>
          </a:p>
        </p:txBody>
      </p:sp>
      <p:sp>
        <p:nvSpPr>
          <p:cNvPr id="7" name="TextBox 6"/>
          <p:cNvSpPr txBox="1"/>
          <p:nvPr/>
        </p:nvSpPr>
        <p:spPr>
          <a:xfrm>
            <a:off x="62004" y="2162614"/>
            <a:ext cx="1387771" cy="646331"/>
          </a:xfrm>
          <a:prstGeom prst="rect">
            <a:avLst/>
          </a:prstGeom>
          <a:noFill/>
        </p:spPr>
        <p:txBody>
          <a:bodyPr wrap="square" rtlCol="0">
            <a:spAutoFit/>
          </a:bodyPr>
          <a:lstStyle/>
          <a:p>
            <a:pPr algn="ctr"/>
            <a:r>
              <a:rPr lang="en-US" sz="3600" b="1" dirty="0">
                <a:solidFill>
                  <a:schemeClr val="bg1">
                    <a:lumMod val="50000"/>
                  </a:schemeClr>
                </a:solidFill>
              </a:rPr>
              <a:t>12.9%</a:t>
            </a:r>
          </a:p>
        </p:txBody>
      </p:sp>
      <p:sp>
        <p:nvSpPr>
          <p:cNvPr id="8" name="TextBox 7"/>
          <p:cNvSpPr txBox="1"/>
          <p:nvPr/>
        </p:nvSpPr>
        <p:spPr>
          <a:xfrm>
            <a:off x="484806" y="1551354"/>
            <a:ext cx="1188720" cy="646331"/>
          </a:xfrm>
          <a:prstGeom prst="rect">
            <a:avLst/>
          </a:prstGeom>
          <a:noFill/>
        </p:spPr>
        <p:txBody>
          <a:bodyPr wrap="square" rtlCol="0">
            <a:spAutoFit/>
          </a:bodyPr>
          <a:lstStyle/>
          <a:p>
            <a:pPr algn="ctr"/>
            <a:r>
              <a:rPr lang="en-US" sz="3600" b="1" dirty="0">
                <a:solidFill>
                  <a:schemeClr val="accent4"/>
                </a:solidFill>
              </a:rPr>
              <a:t>0.4%</a:t>
            </a:r>
          </a:p>
        </p:txBody>
      </p:sp>
      <p:sp>
        <p:nvSpPr>
          <p:cNvPr id="9" name="TextBox 8"/>
          <p:cNvSpPr txBox="1"/>
          <p:nvPr/>
        </p:nvSpPr>
        <p:spPr>
          <a:xfrm>
            <a:off x="2046741" y="1906582"/>
            <a:ext cx="1413869" cy="646331"/>
          </a:xfrm>
          <a:prstGeom prst="rect">
            <a:avLst/>
          </a:prstGeom>
          <a:noFill/>
        </p:spPr>
        <p:txBody>
          <a:bodyPr wrap="square" rtlCol="0">
            <a:spAutoFit/>
          </a:bodyPr>
          <a:lstStyle/>
          <a:p>
            <a:pPr algn="ctr"/>
            <a:r>
              <a:rPr lang="en-US" sz="3600" b="1" dirty="0">
                <a:solidFill>
                  <a:schemeClr val="bg1"/>
                </a:solidFill>
              </a:rPr>
              <a:t>12.9%</a:t>
            </a:r>
          </a:p>
        </p:txBody>
      </p:sp>
      <p:sp>
        <p:nvSpPr>
          <p:cNvPr id="10" name="TextBox 9"/>
          <p:cNvSpPr txBox="1"/>
          <p:nvPr/>
        </p:nvSpPr>
        <p:spPr>
          <a:xfrm>
            <a:off x="7022592" y="5485388"/>
            <a:ext cx="3547872" cy="400110"/>
          </a:xfrm>
          <a:prstGeom prst="rect">
            <a:avLst/>
          </a:prstGeom>
          <a:noFill/>
        </p:spPr>
        <p:txBody>
          <a:bodyPr wrap="square" rtlCol="0">
            <a:spAutoFit/>
          </a:bodyPr>
          <a:lstStyle/>
          <a:p>
            <a:pPr algn="ctr"/>
            <a:r>
              <a:rPr lang="en-US" sz="2000" b="1" dirty="0"/>
              <a:t>(In-kind value not included)</a:t>
            </a:r>
          </a:p>
        </p:txBody>
      </p:sp>
    </p:spTree>
    <p:extLst>
      <p:ext uri="{BB962C8B-B14F-4D97-AF65-F5344CB8AC3E}">
        <p14:creationId xmlns:p14="http://schemas.microsoft.com/office/powerpoint/2010/main" val="2350710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arty\Documents\TMCNWRC\Friends log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52400"/>
            <a:ext cx="1187611" cy="13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auto">
          <a:xfrm>
            <a:off x="3328763" y="299273"/>
            <a:ext cx="55344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4000" b="1" dirty="0">
                <a:latin typeface="Arial" panose="020B0604020202020204" pitchFamily="34" charset="0"/>
              </a:rPr>
              <a:t>Completed Grants</a:t>
            </a:r>
          </a:p>
          <a:p>
            <a:pPr algn="ctr" eaLnBrk="1" hangingPunct="1">
              <a:lnSpc>
                <a:spcPct val="100000"/>
              </a:lnSpc>
              <a:spcBef>
                <a:spcPct val="0"/>
              </a:spcBef>
              <a:buFontTx/>
              <a:buNone/>
            </a:pPr>
            <a:r>
              <a:rPr lang="en-US" sz="4000" b="1" dirty="0">
                <a:latin typeface="Arial" panose="020B0604020202020204" pitchFamily="34" charset="0"/>
              </a:rPr>
              <a:t>During 2015</a:t>
            </a:r>
          </a:p>
        </p:txBody>
      </p:sp>
      <p:sp>
        <p:nvSpPr>
          <p:cNvPr id="4" name="TextBox 5"/>
          <p:cNvSpPr txBox="1">
            <a:spLocks noChangeArrowheads="1"/>
          </p:cNvSpPr>
          <p:nvPr/>
        </p:nvSpPr>
        <p:spPr bwMode="auto">
          <a:xfrm>
            <a:off x="1372200" y="2124440"/>
            <a:ext cx="952953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Wingdings" panose="05000000000000000000" pitchFamily="2" charset="2"/>
              <a:buChar char="ü"/>
            </a:pPr>
            <a:r>
              <a:rPr lang="en-US" b="1" dirty="0">
                <a:latin typeface="Arial" panose="020B0604020202020204" pitchFamily="34" charset="0"/>
              </a:rPr>
              <a:t>20100909 Discovery Center Displays (USFWS R2 CCS, $20,000 + FOBWR match + $30,000)</a:t>
            </a:r>
          </a:p>
          <a:p>
            <a:pPr>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20150405 Birds-of-Prey MC15 (Phillips 66 Corporate, $10,000)</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a:lnSpc>
                <a:spcPct val="100000"/>
              </a:lnSpc>
              <a:spcBef>
                <a:spcPct val="0"/>
              </a:spcBef>
              <a:buFont typeface="Wingdings" panose="05000000000000000000" pitchFamily="2" charset="2"/>
              <a:buChar char="ü"/>
            </a:pPr>
            <a:r>
              <a:rPr lang="en-US" b="1" dirty="0">
                <a:latin typeface="Arial" panose="020B0604020202020204" pitchFamily="34" charset="0"/>
              </a:rPr>
              <a:t>20130915 Land Acquisition Discovery #2  </a:t>
            </a:r>
            <a:r>
              <a:rPr lang="en-US" b="1" dirty="0" err="1">
                <a:latin typeface="Arial" panose="020B0604020202020204" pitchFamily="34" charset="0"/>
              </a:rPr>
              <a:t>a.k.a</a:t>
            </a:r>
            <a:r>
              <a:rPr lang="en-US" b="1" dirty="0">
                <a:latin typeface="Arial" panose="020B0604020202020204" pitchFamily="34" charset="0"/>
              </a:rPr>
              <a:t> Houston Endowment. ($300,000)</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p:txBody>
      </p:sp>
    </p:spTree>
    <p:extLst>
      <p:ext uri="{BB962C8B-B14F-4D97-AF65-F5344CB8AC3E}">
        <p14:creationId xmlns:p14="http://schemas.microsoft.com/office/powerpoint/2010/main" val="4200053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C:\Users\Marty\Documents\TMCNWRC\Friends log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52400"/>
            <a:ext cx="1187611" cy="13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p:cNvSpPr txBox="1">
            <a:spLocks noChangeArrowheads="1"/>
          </p:cNvSpPr>
          <p:nvPr/>
        </p:nvSpPr>
        <p:spPr bwMode="auto">
          <a:xfrm>
            <a:off x="2060448" y="152400"/>
            <a:ext cx="98511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4000" b="1" dirty="0">
                <a:latin typeface="Arial" panose="020B0604020202020204" pitchFamily="34" charset="0"/>
              </a:rPr>
              <a:t>Active Grants of Friends of Brazoria Wildlife Refuges 4Dec15 </a:t>
            </a:r>
          </a:p>
        </p:txBody>
      </p:sp>
      <p:sp>
        <p:nvSpPr>
          <p:cNvPr id="3076" name="TextBox 5"/>
          <p:cNvSpPr txBox="1">
            <a:spLocks noChangeArrowheads="1"/>
          </p:cNvSpPr>
          <p:nvPr/>
        </p:nvSpPr>
        <p:spPr bwMode="auto">
          <a:xfrm>
            <a:off x="348190" y="1663823"/>
            <a:ext cx="1131455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20091123 Dow Woods Trail (Bastrop Bayou Crossing)</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20130201 Bastrop Bayou Crossing ($70,000)</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20130919 </a:t>
            </a:r>
            <a:r>
              <a:rPr lang="en-US" b="1" dirty="0" err="1">
                <a:latin typeface="Arial" panose="020B0604020202020204" pitchFamily="34" charset="0"/>
              </a:rPr>
              <a:t>Trull</a:t>
            </a:r>
            <a:r>
              <a:rPr lang="en-US" b="1" dirty="0">
                <a:latin typeface="Arial" panose="020B0604020202020204" pitchFamily="34" charset="0"/>
              </a:rPr>
              <a:t> Foundation toward Purchase of Poole Tract ($10,000)</a:t>
            </a:r>
          </a:p>
          <a:p>
            <a:pPr eaLnBrk="1" hangingPunct="1">
              <a:lnSpc>
                <a:spcPct val="100000"/>
              </a:lnSpc>
              <a:spcBef>
                <a:spcPct val="0"/>
              </a:spcBef>
              <a:buFont typeface="Wingdings" panose="05000000000000000000" pitchFamily="2" charset="2"/>
              <a:buChar char="ü"/>
            </a:pPr>
            <a:endParaRPr lang="en-US" b="1" dirty="0">
              <a:latin typeface="Arial" panose="020B0604020202020204" pitchFamily="34" charset="0"/>
            </a:endParaRPr>
          </a:p>
          <a:p>
            <a:pPr eaLnBrk="1" hangingPunct="1">
              <a:lnSpc>
                <a:spcPct val="100000"/>
              </a:lnSpc>
              <a:spcBef>
                <a:spcPct val="0"/>
              </a:spcBef>
              <a:buFont typeface="Wingdings" panose="05000000000000000000" pitchFamily="2" charset="2"/>
              <a:buChar char="ü"/>
            </a:pPr>
            <a:r>
              <a:rPr lang="en-US" b="1" dirty="0">
                <a:latin typeface="Arial" panose="020B0604020202020204" pitchFamily="34" charset="0"/>
              </a:rPr>
              <a:t>20140901 Houston Urban Native Garden ($18,000, USFWS Region 2 Cooperative Agreement Award).</a:t>
            </a:r>
          </a:p>
          <a:p>
            <a:pPr eaLnBrk="1" hangingPunct="1">
              <a:lnSpc>
                <a:spcPct val="100000"/>
              </a:lnSpc>
              <a:spcBef>
                <a:spcPct val="0"/>
              </a:spcBef>
              <a:buNone/>
            </a:pPr>
            <a:endParaRPr lang="en-US" b="1" dirty="0">
              <a:latin typeface="Arial" panose="020B0604020202020204" pitchFamily="34" charset="0"/>
            </a:endParaRPr>
          </a:p>
        </p:txBody>
      </p:sp>
    </p:spTree>
    <p:extLst>
      <p:ext uri="{BB962C8B-B14F-4D97-AF65-F5344CB8AC3E}">
        <p14:creationId xmlns:p14="http://schemas.microsoft.com/office/powerpoint/2010/main" val="2969815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TextBox 4"/>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22 Nov13</a:t>
            </a:r>
          </a:p>
        </p:txBody>
      </p:sp>
    </p:spTree>
    <p:extLst>
      <p:ext uri="{BB962C8B-B14F-4D97-AF65-F5344CB8AC3E}">
        <p14:creationId xmlns:p14="http://schemas.microsoft.com/office/powerpoint/2010/main" val="242480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2218944" y="6132576"/>
            <a:ext cx="1938528" cy="523220"/>
          </a:xfrm>
          <a:prstGeom prst="rect">
            <a:avLst/>
          </a:prstGeom>
          <a:noFill/>
        </p:spPr>
        <p:txBody>
          <a:bodyPr wrap="square" rtlCol="0">
            <a:spAutoFit/>
          </a:bodyPr>
          <a:lstStyle/>
          <a:p>
            <a:pPr algn="ctr"/>
            <a:r>
              <a:rPr lang="en-US" sz="2800" b="1" dirty="0">
                <a:solidFill>
                  <a:schemeClr val="bg1"/>
                </a:solidFill>
              </a:rPr>
              <a:t>26 May 14</a:t>
            </a:r>
          </a:p>
        </p:txBody>
      </p:sp>
    </p:spTree>
    <p:extLst>
      <p:ext uri="{BB962C8B-B14F-4D97-AF65-F5344CB8AC3E}">
        <p14:creationId xmlns:p14="http://schemas.microsoft.com/office/powerpoint/2010/main" val="1727503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TotalTime>
  <Words>533</Words>
  <Application>Microsoft Macintosh PowerPoint</Application>
  <PresentationFormat>Widescreen</PresentationFormat>
  <Paragraphs>125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Cornell</dc:creator>
  <cp:lastModifiedBy>Amber Bryan</cp:lastModifiedBy>
  <cp:revision>74</cp:revision>
  <cp:lastPrinted>2016-08-02T17:10:02Z</cp:lastPrinted>
  <dcterms:created xsi:type="dcterms:W3CDTF">2015-11-30T20:50:19Z</dcterms:created>
  <dcterms:modified xsi:type="dcterms:W3CDTF">2019-08-01T17:05:43Z</dcterms:modified>
</cp:coreProperties>
</file>