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1" r:id="rId3"/>
    <p:sldId id="256" r:id="rId4"/>
    <p:sldId id="263" r:id="rId5"/>
    <p:sldId id="257" r:id="rId6"/>
    <p:sldId id="258" r:id="rId7"/>
    <p:sldId id="260" r:id="rId8"/>
    <p:sldId id="270" r:id="rId9"/>
    <p:sldId id="265" r:id="rId10"/>
    <p:sldId id="264" r:id="rId11"/>
    <p:sldId id="266" r:id="rId12"/>
    <p:sldId id="267" r:id="rId13"/>
    <p:sldId id="268" r:id="rId14"/>
    <p:sldId id="269" r:id="rId15"/>
    <p:sldId id="262" r:id="rId16"/>
    <p:sldId id="271" r:id="rId17"/>
    <p:sldId id="279" r:id="rId18"/>
    <p:sldId id="273" r:id="rId19"/>
    <p:sldId id="278" r:id="rId20"/>
    <p:sldId id="274" r:id="rId21"/>
    <p:sldId id="275" r:id="rId22"/>
    <p:sldId id="276" r:id="rId23"/>
    <p:sldId id="277" r:id="rId24"/>
    <p:sldId id="272"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showGuides="1">
      <p:cViewPr varScale="1">
        <p:scale>
          <a:sx n="128" d="100"/>
          <a:sy n="128" d="100"/>
        </p:scale>
        <p:origin x="520"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B6DCBF5-1A68-4BA7-B413-0B2195FDCC79}" type="datetimeFigureOut">
              <a:rPr lang="en-US" smtClean="0"/>
              <a:t>8/1/19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6DCDD-0274-4C38-8D46-EC1BB9F624C3}" type="slidenum">
              <a:rPr lang="en-US" smtClean="0"/>
              <a:t>‹#›</a:t>
            </a:fld>
            <a:endParaRPr lang="en-US"/>
          </a:p>
        </p:txBody>
      </p:sp>
    </p:spTree>
    <p:extLst>
      <p:ext uri="{BB962C8B-B14F-4D97-AF65-F5344CB8AC3E}">
        <p14:creationId xmlns:p14="http://schemas.microsoft.com/office/powerpoint/2010/main" val="369691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6DCBF5-1A68-4BA7-B413-0B2195FDCC79}" type="datetimeFigureOut">
              <a:rPr lang="en-US" smtClean="0"/>
              <a:t>8/1/19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6DCDD-0274-4C38-8D46-EC1BB9F624C3}" type="slidenum">
              <a:rPr lang="en-US" smtClean="0"/>
              <a:t>‹#›</a:t>
            </a:fld>
            <a:endParaRPr lang="en-US"/>
          </a:p>
        </p:txBody>
      </p:sp>
    </p:spTree>
    <p:extLst>
      <p:ext uri="{BB962C8B-B14F-4D97-AF65-F5344CB8AC3E}">
        <p14:creationId xmlns:p14="http://schemas.microsoft.com/office/powerpoint/2010/main" val="777259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6DCBF5-1A68-4BA7-B413-0B2195FDCC79}" type="datetimeFigureOut">
              <a:rPr lang="en-US" smtClean="0"/>
              <a:t>8/1/19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6DCDD-0274-4C38-8D46-EC1BB9F624C3}" type="slidenum">
              <a:rPr lang="en-US" smtClean="0"/>
              <a:t>‹#›</a:t>
            </a:fld>
            <a:endParaRPr lang="en-US"/>
          </a:p>
        </p:txBody>
      </p:sp>
    </p:spTree>
    <p:extLst>
      <p:ext uri="{BB962C8B-B14F-4D97-AF65-F5344CB8AC3E}">
        <p14:creationId xmlns:p14="http://schemas.microsoft.com/office/powerpoint/2010/main" val="2650867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826684" y="301625"/>
            <a:ext cx="9751483" cy="5640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C13F4315-11C1-4326-8087-C622D33A3355}" type="slidenum">
              <a:rPr lang="en-US"/>
              <a:pPr>
                <a:defRPr/>
              </a:pPr>
              <a:t>‹#›</a:t>
            </a:fld>
            <a:endParaRPr lang="en-US"/>
          </a:p>
        </p:txBody>
      </p:sp>
    </p:spTree>
    <p:extLst>
      <p:ext uri="{BB962C8B-B14F-4D97-AF65-F5344CB8AC3E}">
        <p14:creationId xmlns:p14="http://schemas.microsoft.com/office/powerpoint/2010/main" val="2582212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6DCBF5-1A68-4BA7-B413-0B2195FDCC79}" type="datetimeFigureOut">
              <a:rPr lang="en-US" smtClean="0"/>
              <a:t>8/1/19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6DCDD-0274-4C38-8D46-EC1BB9F624C3}" type="slidenum">
              <a:rPr lang="en-US" smtClean="0"/>
              <a:t>‹#›</a:t>
            </a:fld>
            <a:endParaRPr lang="en-US"/>
          </a:p>
        </p:txBody>
      </p:sp>
    </p:spTree>
    <p:extLst>
      <p:ext uri="{BB962C8B-B14F-4D97-AF65-F5344CB8AC3E}">
        <p14:creationId xmlns:p14="http://schemas.microsoft.com/office/powerpoint/2010/main" val="3697700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6DCBF5-1A68-4BA7-B413-0B2195FDCC79}" type="datetimeFigureOut">
              <a:rPr lang="en-US" smtClean="0"/>
              <a:t>8/1/19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6DCDD-0274-4C38-8D46-EC1BB9F624C3}" type="slidenum">
              <a:rPr lang="en-US" smtClean="0"/>
              <a:t>‹#›</a:t>
            </a:fld>
            <a:endParaRPr lang="en-US"/>
          </a:p>
        </p:txBody>
      </p:sp>
    </p:spTree>
    <p:extLst>
      <p:ext uri="{BB962C8B-B14F-4D97-AF65-F5344CB8AC3E}">
        <p14:creationId xmlns:p14="http://schemas.microsoft.com/office/powerpoint/2010/main" val="4221560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B6DCBF5-1A68-4BA7-B413-0B2195FDCC79}" type="datetimeFigureOut">
              <a:rPr lang="en-US" smtClean="0"/>
              <a:t>8/1/19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56DCDD-0274-4C38-8D46-EC1BB9F624C3}" type="slidenum">
              <a:rPr lang="en-US" smtClean="0"/>
              <a:t>‹#›</a:t>
            </a:fld>
            <a:endParaRPr lang="en-US"/>
          </a:p>
        </p:txBody>
      </p:sp>
    </p:spTree>
    <p:extLst>
      <p:ext uri="{BB962C8B-B14F-4D97-AF65-F5344CB8AC3E}">
        <p14:creationId xmlns:p14="http://schemas.microsoft.com/office/powerpoint/2010/main" val="333698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B6DCBF5-1A68-4BA7-B413-0B2195FDCC79}" type="datetimeFigureOut">
              <a:rPr lang="en-US" smtClean="0"/>
              <a:t>8/1/19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56DCDD-0274-4C38-8D46-EC1BB9F624C3}" type="slidenum">
              <a:rPr lang="en-US" smtClean="0"/>
              <a:t>‹#›</a:t>
            </a:fld>
            <a:endParaRPr lang="en-US"/>
          </a:p>
        </p:txBody>
      </p:sp>
    </p:spTree>
    <p:extLst>
      <p:ext uri="{BB962C8B-B14F-4D97-AF65-F5344CB8AC3E}">
        <p14:creationId xmlns:p14="http://schemas.microsoft.com/office/powerpoint/2010/main" val="1594538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6DCBF5-1A68-4BA7-B413-0B2195FDCC79}" type="datetimeFigureOut">
              <a:rPr lang="en-US" smtClean="0"/>
              <a:t>8/1/19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56DCDD-0274-4C38-8D46-EC1BB9F624C3}" type="slidenum">
              <a:rPr lang="en-US" smtClean="0"/>
              <a:t>‹#›</a:t>
            </a:fld>
            <a:endParaRPr lang="en-US"/>
          </a:p>
        </p:txBody>
      </p:sp>
    </p:spTree>
    <p:extLst>
      <p:ext uri="{BB962C8B-B14F-4D97-AF65-F5344CB8AC3E}">
        <p14:creationId xmlns:p14="http://schemas.microsoft.com/office/powerpoint/2010/main" val="1019703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6DCBF5-1A68-4BA7-B413-0B2195FDCC79}" type="datetimeFigureOut">
              <a:rPr lang="en-US" smtClean="0"/>
              <a:t>8/1/19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56DCDD-0274-4C38-8D46-EC1BB9F624C3}" type="slidenum">
              <a:rPr lang="en-US" smtClean="0"/>
              <a:t>‹#›</a:t>
            </a:fld>
            <a:endParaRPr lang="en-US"/>
          </a:p>
        </p:txBody>
      </p:sp>
    </p:spTree>
    <p:extLst>
      <p:ext uri="{BB962C8B-B14F-4D97-AF65-F5344CB8AC3E}">
        <p14:creationId xmlns:p14="http://schemas.microsoft.com/office/powerpoint/2010/main" val="1107535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6DCBF5-1A68-4BA7-B413-0B2195FDCC79}" type="datetimeFigureOut">
              <a:rPr lang="en-US" smtClean="0"/>
              <a:t>8/1/19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56DCDD-0274-4C38-8D46-EC1BB9F624C3}" type="slidenum">
              <a:rPr lang="en-US" smtClean="0"/>
              <a:t>‹#›</a:t>
            </a:fld>
            <a:endParaRPr lang="en-US"/>
          </a:p>
        </p:txBody>
      </p:sp>
    </p:spTree>
    <p:extLst>
      <p:ext uri="{BB962C8B-B14F-4D97-AF65-F5344CB8AC3E}">
        <p14:creationId xmlns:p14="http://schemas.microsoft.com/office/powerpoint/2010/main" val="3089330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6DCBF5-1A68-4BA7-B413-0B2195FDCC79}" type="datetimeFigureOut">
              <a:rPr lang="en-US" smtClean="0"/>
              <a:t>8/1/19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56DCDD-0274-4C38-8D46-EC1BB9F624C3}" type="slidenum">
              <a:rPr lang="en-US" smtClean="0"/>
              <a:t>‹#›</a:t>
            </a:fld>
            <a:endParaRPr lang="en-US"/>
          </a:p>
        </p:txBody>
      </p:sp>
    </p:spTree>
    <p:extLst>
      <p:ext uri="{BB962C8B-B14F-4D97-AF65-F5344CB8AC3E}">
        <p14:creationId xmlns:p14="http://schemas.microsoft.com/office/powerpoint/2010/main" val="1591054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DCBF5-1A68-4BA7-B413-0B2195FDCC79}" type="datetimeFigureOut">
              <a:rPr lang="en-US" smtClean="0"/>
              <a:t>8/1/19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56DCDD-0274-4C38-8D46-EC1BB9F624C3}" type="slidenum">
              <a:rPr lang="en-US" smtClean="0"/>
              <a:t>‹#›</a:t>
            </a:fld>
            <a:endParaRPr lang="en-US"/>
          </a:p>
        </p:txBody>
      </p:sp>
    </p:spTree>
    <p:extLst>
      <p:ext uri="{BB962C8B-B14F-4D97-AF65-F5344CB8AC3E}">
        <p14:creationId xmlns:p14="http://schemas.microsoft.com/office/powerpoint/2010/main" val="1590333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friendsofanahuacnwr.com/RecentProjects"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04807" y="193513"/>
            <a:ext cx="937932" cy="1237421"/>
          </a:xfrm>
          <a:prstGeom prst="rect">
            <a:avLst/>
          </a:prstGeom>
        </p:spPr>
      </p:pic>
      <p:sp>
        <p:nvSpPr>
          <p:cNvPr id="3" name="TextBox 2"/>
          <p:cNvSpPr txBox="1"/>
          <p:nvPr/>
        </p:nvSpPr>
        <p:spPr>
          <a:xfrm>
            <a:off x="3012141" y="193513"/>
            <a:ext cx="7767021" cy="1323439"/>
          </a:xfrm>
          <a:prstGeom prst="rect">
            <a:avLst/>
          </a:prstGeom>
          <a:noFill/>
        </p:spPr>
        <p:txBody>
          <a:bodyPr wrap="square" rtlCol="0">
            <a:spAutoFit/>
          </a:bodyPr>
          <a:lstStyle/>
          <a:p>
            <a:pPr algn="ctr"/>
            <a:r>
              <a:rPr lang="en-US" sz="4000" b="1" dirty="0"/>
              <a:t>Friends of Brazoria Wildlife Refuges</a:t>
            </a:r>
          </a:p>
          <a:p>
            <a:pPr algn="ctr"/>
            <a:r>
              <a:rPr lang="en-US" sz="4000" b="1" dirty="0"/>
              <a:t>Board of Directors</a:t>
            </a:r>
          </a:p>
        </p:txBody>
      </p:sp>
      <p:sp>
        <p:nvSpPr>
          <p:cNvPr id="5" name="TextBox 4"/>
          <p:cNvSpPr txBox="1"/>
          <p:nvPr/>
        </p:nvSpPr>
        <p:spPr>
          <a:xfrm>
            <a:off x="2450053" y="1645920"/>
            <a:ext cx="8826650" cy="5016758"/>
          </a:xfrm>
          <a:prstGeom prst="rect">
            <a:avLst/>
          </a:prstGeom>
          <a:noFill/>
        </p:spPr>
        <p:txBody>
          <a:bodyPr wrap="square" rtlCol="0">
            <a:spAutoFit/>
          </a:bodyPr>
          <a:lstStyle/>
          <a:p>
            <a:pPr marL="285750" indent="-285750">
              <a:buFont typeface="Wingdings" panose="05000000000000000000" pitchFamily="2" charset="2"/>
              <a:buChar char="ü"/>
            </a:pPr>
            <a:r>
              <a:rPr lang="en-US" sz="3200" b="1" dirty="0"/>
              <a:t>Talented, experienced professionals</a:t>
            </a:r>
          </a:p>
          <a:p>
            <a:pPr marL="285750" indent="-285750">
              <a:buFont typeface="Wingdings" panose="05000000000000000000" pitchFamily="2" charset="2"/>
              <a:buChar char="ü"/>
            </a:pPr>
            <a:r>
              <a:rPr lang="en-US" sz="3200" b="1" dirty="0"/>
              <a:t>Self-motivated</a:t>
            </a:r>
          </a:p>
          <a:p>
            <a:pPr marL="285750" indent="-285750">
              <a:buFont typeface="Wingdings" panose="05000000000000000000" pitchFamily="2" charset="2"/>
              <a:buChar char="ü"/>
            </a:pPr>
            <a:r>
              <a:rPr lang="en-US" sz="3200" b="1" dirty="0"/>
              <a:t>Focused on supporting objectives of TMCNWRC</a:t>
            </a:r>
          </a:p>
          <a:p>
            <a:pPr marL="285750" indent="-285750">
              <a:buFont typeface="Wingdings" panose="05000000000000000000" pitchFamily="2" charset="2"/>
              <a:buChar char="ü"/>
            </a:pPr>
            <a:r>
              <a:rPr lang="en-US" sz="3200" b="1" dirty="0"/>
              <a:t>Effective management of grants.</a:t>
            </a:r>
          </a:p>
          <a:p>
            <a:pPr marL="285750" indent="-285750">
              <a:buFont typeface="Wingdings" panose="05000000000000000000" pitchFamily="2" charset="2"/>
              <a:buChar char="ü"/>
            </a:pPr>
            <a:r>
              <a:rPr lang="en-US" sz="3200" b="1" dirty="0"/>
              <a:t>Respectable fund raising, blessed by McGovern.</a:t>
            </a:r>
          </a:p>
          <a:p>
            <a:pPr marL="285750" indent="-285750">
              <a:buFont typeface="Wingdings" panose="05000000000000000000" pitchFamily="2" charset="2"/>
              <a:buChar char="ü"/>
            </a:pPr>
            <a:r>
              <a:rPr lang="en-US" sz="3200" b="1" dirty="0"/>
              <a:t>Support refuge environmental education.</a:t>
            </a:r>
          </a:p>
          <a:p>
            <a:pPr marL="285750" indent="-285750">
              <a:buFont typeface="Wingdings" panose="05000000000000000000" pitchFamily="2" charset="2"/>
              <a:buChar char="ü"/>
            </a:pPr>
            <a:r>
              <a:rPr lang="en-US" sz="3200" b="1" dirty="0"/>
              <a:t>Effective engagement of our community</a:t>
            </a:r>
          </a:p>
          <a:p>
            <a:pPr marL="742950" lvl="1" indent="-285750">
              <a:buFont typeface="Wingdings" panose="05000000000000000000" pitchFamily="2" charset="2"/>
              <a:buChar char="ü"/>
            </a:pPr>
            <a:r>
              <a:rPr lang="en-US" sz="3200" b="1" dirty="0"/>
              <a:t>Migration Celebration</a:t>
            </a:r>
          </a:p>
          <a:p>
            <a:pPr marL="742950" lvl="1" indent="-285750">
              <a:buFont typeface="Wingdings" panose="05000000000000000000" pitchFamily="2" charset="2"/>
              <a:buChar char="ü"/>
            </a:pPr>
            <a:r>
              <a:rPr lang="en-US" sz="3200" b="1" dirty="0"/>
              <a:t>Birds-of-Prey</a:t>
            </a:r>
          </a:p>
          <a:p>
            <a:pPr marL="742950" lvl="1" indent="-285750">
              <a:buFont typeface="Wingdings" panose="05000000000000000000" pitchFamily="2" charset="2"/>
              <a:buChar char="ü"/>
            </a:pPr>
            <a:r>
              <a:rPr lang="en-US" sz="3200" b="1" dirty="0"/>
              <a:t>Outreach, e.g. Houston Urban Initiative</a:t>
            </a:r>
          </a:p>
        </p:txBody>
      </p:sp>
    </p:spTree>
    <p:extLst>
      <p:ext uri="{BB962C8B-B14F-4D97-AF65-F5344CB8AC3E}">
        <p14:creationId xmlns:p14="http://schemas.microsoft.com/office/powerpoint/2010/main" val="284564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a:xfrm>
            <a:off x="2895601" y="304800"/>
            <a:ext cx="7313613" cy="1219200"/>
          </a:xfrm>
        </p:spPr>
        <p:txBody>
          <a:bodyPr>
            <a:noAutofit/>
          </a:bodyPr>
          <a:lstStyle/>
          <a:p>
            <a:pPr algn="ctr" eaLnBrk="1" hangingPunct="1"/>
            <a:r>
              <a:rPr lang="en-US" sz="4800" b="1" dirty="0">
                <a:latin typeface="+mn-lt"/>
              </a:rPr>
              <a:t>Modern Boards Operate </a:t>
            </a:r>
            <a:br>
              <a:rPr lang="en-US" sz="4800" b="1" dirty="0">
                <a:latin typeface="+mn-lt"/>
              </a:rPr>
            </a:br>
            <a:r>
              <a:rPr lang="en-US" sz="4800" b="1" dirty="0">
                <a:latin typeface="+mn-lt"/>
              </a:rPr>
              <a:t>in Three Modes</a:t>
            </a:r>
          </a:p>
        </p:txBody>
      </p:sp>
      <p:sp>
        <p:nvSpPr>
          <p:cNvPr id="27650" name="Rectangle 3"/>
          <p:cNvSpPr>
            <a:spLocks noGrp="1" noChangeArrowheads="1"/>
          </p:cNvSpPr>
          <p:nvPr>
            <p:ph type="body" idx="4294967295"/>
          </p:nvPr>
        </p:nvSpPr>
        <p:spPr>
          <a:xfrm>
            <a:off x="2667001" y="1828800"/>
            <a:ext cx="7693025" cy="4572000"/>
          </a:xfrm>
        </p:spPr>
        <p:txBody>
          <a:bodyPr/>
          <a:lstStyle/>
          <a:p>
            <a:pPr algn="ctr" eaLnBrk="1" hangingPunct="1">
              <a:buFont typeface="Wingdings" pitchFamily="2" charset="2"/>
              <a:buNone/>
            </a:pPr>
            <a:r>
              <a:rPr lang="en-US" sz="3200" b="1" dirty="0">
                <a:solidFill>
                  <a:srgbClr val="663300"/>
                </a:solidFill>
              </a:rPr>
              <a:t>Fiduciary</a:t>
            </a:r>
          </a:p>
          <a:p>
            <a:pPr algn="ctr" eaLnBrk="1" hangingPunct="1">
              <a:buFont typeface="Wingdings" pitchFamily="2" charset="2"/>
              <a:buNone/>
            </a:pPr>
            <a:endParaRPr lang="en-US" dirty="0">
              <a:solidFill>
                <a:srgbClr val="663300"/>
              </a:solidFill>
            </a:endParaRPr>
          </a:p>
          <a:p>
            <a:pPr algn="ctr" eaLnBrk="1" hangingPunct="1">
              <a:buFont typeface="Wingdings" pitchFamily="2" charset="2"/>
              <a:buNone/>
            </a:pPr>
            <a:endParaRPr lang="en-US" dirty="0">
              <a:solidFill>
                <a:srgbClr val="663300"/>
              </a:solidFill>
            </a:endParaRPr>
          </a:p>
          <a:p>
            <a:pPr algn="ctr" eaLnBrk="1" hangingPunct="1">
              <a:buFont typeface="Wingdings" pitchFamily="2" charset="2"/>
              <a:buNone/>
            </a:pPr>
            <a:endParaRPr lang="en-US" dirty="0">
              <a:solidFill>
                <a:srgbClr val="663300"/>
              </a:solidFill>
            </a:endParaRPr>
          </a:p>
          <a:p>
            <a:pPr algn="ctr" eaLnBrk="1" hangingPunct="1">
              <a:buFont typeface="Wingdings" pitchFamily="2" charset="2"/>
              <a:buNone/>
            </a:pPr>
            <a:endParaRPr lang="en-US" dirty="0">
              <a:solidFill>
                <a:srgbClr val="663300"/>
              </a:solidFill>
            </a:endParaRPr>
          </a:p>
          <a:p>
            <a:pPr algn="ctr" eaLnBrk="1" hangingPunct="1">
              <a:buFont typeface="Wingdings" pitchFamily="2" charset="2"/>
              <a:buNone/>
            </a:pPr>
            <a:endParaRPr lang="en-US" dirty="0">
              <a:solidFill>
                <a:srgbClr val="663300"/>
              </a:solidFill>
            </a:endParaRPr>
          </a:p>
          <a:p>
            <a:pPr eaLnBrk="1" hangingPunct="1">
              <a:buFont typeface="Wingdings" pitchFamily="2" charset="2"/>
              <a:buNone/>
            </a:pPr>
            <a:r>
              <a:rPr lang="en-US" sz="3200" b="1" dirty="0">
                <a:solidFill>
                  <a:srgbClr val="663300"/>
                </a:solidFill>
              </a:rPr>
              <a:t>Strategic </a:t>
            </a:r>
            <a:r>
              <a:rPr lang="en-US" dirty="0">
                <a:solidFill>
                  <a:srgbClr val="663300"/>
                </a:solidFill>
              </a:rPr>
              <a:t>                                           </a:t>
            </a:r>
            <a:r>
              <a:rPr lang="en-US" sz="3200" b="1" dirty="0">
                <a:solidFill>
                  <a:srgbClr val="663300"/>
                </a:solidFill>
              </a:rPr>
              <a:t>Generative</a:t>
            </a:r>
          </a:p>
        </p:txBody>
      </p:sp>
      <p:sp>
        <p:nvSpPr>
          <p:cNvPr id="27651" name="Line 4"/>
          <p:cNvSpPr>
            <a:spLocks noChangeShapeType="1"/>
          </p:cNvSpPr>
          <p:nvPr/>
        </p:nvSpPr>
        <p:spPr bwMode="auto">
          <a:xfrm flipV="1">
            <a:off x="4419600" y="2438400"/>
            <a:ext cx="1752600" cy="2590800"/>
          </a:xfrm>
          <a:prstGeom prst="line">
            <a:avLst/>
          </a:prstGeom>
          <a:noFill/>
          <a:ln w="76200">
            <a:solidFill>
              <a:schemeClr val="tx1"/>
            </a:solidFill>
            <a:round/>
            <a:headEnd/>
            <a:tailEnd type="triangle" w="med" len="med"/>
          </a:ln>
        </p:spPr>
        <p:txBody>
          <a:bodyPr/>
          <a:lstStyle/>
          <a:p>
            <a:endParaRPr lang="en-US"/>
          </a:p>
        </p:txBody>
      </p:sp>
      <p:sp>
        <p:nvSpPr>
          <p:cNvPr id="27652" name="Line 5"/>
          <p:cNvSpPr>
            <a:spLocks noChangeShapeType="1"/>
          </p:cNvSpPr>
          <p:nvPr/>
        </p:nvSpPr>
        <p:spPr bwMode="auto">
          <a:xfrm flipH="1">
            <a:off x="4191000" y="2438400"/>
            <a:ext cx="1676400" cy="2514600"/>
          </a:xfrm>
          <a:prstGeom prst="line">
            <a:avLst/>
          </a:prstGeom>
          <a:noFill/>
          <a:ln w="76200">
            <a:solidFill>
              <a:schemeClr val="tx1"/>
            </a:solidFill>
            <a:round/>
            <a:headEnd/>
            <a:tailEnd type="triangle" w="med" len="med"/>
          </a:ln>
        </p:spPr>
        <p:txBody>
          <a:bodyPr/>
          <a:lstStyle/>
          <a:p>
            <a:endParaRPr lang="en-US"/>
          </a:p>
        </p:txBody>
      </p:sp>
      <p:sp>
        <p:nvSpPr>
          <p:cNvPr id="27653" name="Line 6"/>
          <p:cNvSpPr>
            <a:spLocks noChangeShapeType="1"/>
          </p:cNvSpPr>
          <p:nvPr/>
        </p:nvSpPr>
        <p:spPr bwMode="auto">
          <a:xfrm>
            <a:off x="5029200" y="5257800"/>
            <a:ext cx="2438400" cy="0"/>
          </a:xfrm>
          <a:prstGeom prst="line">
            <a:avLst/>
          </a:prstGeom>
          <a:noFill/>
          <a:ln w="76200">
            <a:solidFill>
              <a:schemeClr val="tx1"/>
            </a:solidFill>
            <a:round/>
            <a:headEnd/>
            <a:tailEnd type="triangle" w="med" len="med"/>
          </a:ln>
        </p:spPr>
        <p:txBody>
          <a:bodyPr/>
          <a:lstStyle/>
          <a:p>
            <a:endParaRPr lang="en-US"/>
          </a:p>
        </p:txBody>
      </p:sp>
      <p:sp>
        <p:nvSpPr>
          <p:cNvPr id="27654" name="Line 7"/>
          <p:cNvSpPr>
            <a:spLocks noChangeShapeType="1"/>
          </p:cNvSpPr>
          <p:nvPr/>
        </p:nvSpPr>
        <p:spPr bwMode="auto">
          <a:xfrm flipH="1">
            <a:off x="4953000" y="5562600"/>
            <a:ext cx="2514600" cy="0"/>
          </a:xfrm>
          <a:prstGeom prst="line">
            <a:avLst/>
          </a:prstGeom>
          <a:noFill/>
          <a:ln w="76200">
            <a:solidFill>
              <a:schemeClr val="tx1"/>
            </a:solidFill>
            <a:round/>
            <a:headEnd/>
            <a:tailEnd type="triangle" w="med" len="med"/>
          </a:ln>
        </p:spPr>
        <p:txBody>
          <a:bodyPr/>
          <a:lstStyle/>
          <a:p>
            <a:endParaRPr lang="en-US"/>
          </a:p>
        </p:txBody>
      </p:sp>
      <p:sp>
        <p:nvSpPr>
          <p:cNvPr id="27655" name="Line 8"/>
          <p:cNvSpPr>
            <a:spLocks noChangeShapeType="1"/>
          </p:cNvSpPr>
          <p:nvPr/>
        </p:nvSpPr>
        <p:spPr bwMode="auto">
          <a:xfrm>
            <a:off x="6629400" y="2438400"/>
            <a:ext cx="1143000" cy="2514600"/>
          </a:xfrm>
          <a:prstGeom prst="line">
            <a:avLst/>
          </a:prstGeom>
          <a:noFill/>
          <a:ln w="76200">
            <a:solidFill>
              <a:schemeClr val="tx1"/>
            </a:solidFill>
            <a:round/>
            <a:headEnd/>
            <a:tailEnd type="triangle" w="med" len="med"/>
          </a:ln>
        </p:spPr>
        <p:txBody>
          <a:bodyPr/>
          <a:lstStyle/>
          <a:p>
            <a:endParaRPr lang="en-US"/>
          </a:p>
        </p:txBody>
      </p:sp>
      <p:sp>
        <p:nvSpPr>
          <p:cNvPr id="27656" name="Line 9"/>
          <p:cNvSpPr>
            <a:spLocks noChangeShapeType="1"/>
          </p:cNvSpPr>
          <p:nvPr/>
        </p:nvSpPr>
        <p:spPr bwMode="auto">
          <a:xfrm flipH="1" flipV="1">
            <a:off x="6934200" y="2362200"/>
            <a:ext cx="1143000" cy="2590800"/>
          </a:xfrm>
          <a:prstGeom prst="line">
            <a:avLst/>
          </a:prstGeom>
          <a:noFill/>
          <a:ln w="76200">
            <a:solidFill>
              <a:schemeClr val="tx1"/>
            </a:solidFill>
            <a:round/>
            <a:headEnd/>
            <a:tailEnd type="triangle" w="med" len="med"/>
          </a:ln>
        </p:spPr>
        <p:txBody>
          <a:bodyPr/>
          <a:lstStyle/>
          <a:p>
            <a:endParaRPr lang="en-US"/>
          </a:p>
        </p:txBody>
      </p:sp>
      <p:pic>
        <p:nvPicPr>
          <p:cNvPr id="10" name="Picture 4" descr="COClogo2007-7"/>
          <p:cNvPicPr>
            <a:picLocks noChangeAspect="1" noChangeArrowheads="1"/>
          </p:cNvPicPr>
          <p:nvPr/>
        </p:nvPicPr>
        <p:blipFill>
          <a:blip r:embed="rId2"/>
          <a:srcRect/>
          <a:stretch>
            <a:fillRect/>
          </a:stretch>
        </p:blipFill>
        <p:spPr bwMode="auto">
          <a:xfrm>
            <a:off x="2382820" y="6061925"/>
            <a:ext cx="1871830" cy="351931"/>
          </a:xfrm>
          <a:prstGeom prst="rect">
            <a:avLst/>
          </a:prstGeom>
          <a:noFill/>
          <a:ln w="9525">
            <a:noFill/>
            <a:miter lim="800000"/>
            <a:headEnd/>
            <a:tailEnd/>
          </a:ln>
        </p:spPr>
      </p:pic>
      <p:sp>
        <p:nvSpPr>
          <p:cNvPr id="11" name="TextBox 10"/>
          <p:cNvSpPr txBox="1"/>
          <p:nvPr/>
        </p:nvSpPr>
        <p:spPr>
          <a:xfrm>
            <a:off x="946673" y="6047606"/>
            <a:ext cx="1280159" cy="369332"/>
          </a:xfrm>
          <a:prstGeom prst="rect">
            <a:avLst/>
          </a:prstGeom>
          <a:noFill/>
        </p:spPr>
        <p:txBody>
          <a:bodyPr wrap="square" rtlCol="0">
            <a:spAutoFit/>
          </a:bodyPr>
          <a:lstStyle/>
          <a:p>
            <a:r>
              <a:rPr lang="en-US" b="1" dirty="0"/>
              <a:t>Cathy Allen</a:t>
            </a:r>
          </a:p>
        </p:txBody>
      </p:sp>
    </p:spTree>
    <p:extLst>
      <p:ext uri="{BB962C8B-B14F-4D97-AF65-F5344CB8AC3E}">
        <p14:creationId xmlns:p14="http://schemas.microsoft.com/office/powerpoint/2010/main" val="1027476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idx="4294967295"/>
          </p:nvPr>
        </p:nvSpPr>
        <p:spPr>
          <a:xfrm>
            <a:off x="597049" y="156397"/>
            <a:ext cx="10617798" cy="913989"/>
          </a:xfrm>
        </p:spPr>
        <p:txBody>
          <a:bodyPr>
            <a:noAutofit/>
          </a:bodyPr>
          <a:lstStyle/>
          <a:p>
            <a:pPr algn="ctr" eaLnBrk="1" hangingPunct="1"/>
            <a:br>
              <a:rPr lang="en-US" sz="4000" dirty="0">
                <a:solidFill>
                  <a:srgbClr val="663300"/>
                </a:solidFill>
                <a:latin typeface="+mn-lt"/>
              </a:rPr>
            </a:br>
            <a:r>
              <a:rPr lang="en-US" sz="4000" b="1" dirty="0">
                <a:latin typeface="+mn-lt"/>
              </a:rPr>
              <a:t>Just what should board members be engaged in?</a:t>
            </a:r>
            <a:br>
              <a:rPr lang="en-US" sz="4000" b="1" dirty="0">
                <a:latin typeface="+mn-lt"/>
              </a:rPr>
            </a:br>
            <a:endParaRPr lang="en-US" sz="4000" b="1" dirty="0">
              <a:latin typeface="+mn-lt"/>
            </a:endParaRPr>
          </a:p>
        </p:txBody>
      </p:sp>
      <p:sp>
        <p:nvSpPr>
          <p:cNvPr id="34818" name="Rectangle 3"/>
          <p:cNvSpPr>
            <a:spLocks noGrp="1" noChangeArrowheads="1"/>
          </p:cNvSpPr>
          <p:nvPr>
            <p:ph type="body" idx="4294967295"/>
          </p:nvPr>
        </p:nvSpPr>
        <p:spPr>
          <a:xfrm>
            <a:off x="1968648" y="1070386"/>
            <a:ext cx="8382000" cy="4724400"/>
          </a:xfrm>
        </p:spPr>
        <p:txBody>
          <a:bodyPr>
            <a:noAutofit/>
          </a:bodyPr>
          <a:lstStyle/>
          <a:p>
            <a:pPr lvl="1" eaLnBrk="1" hangingPunct="1"/>
            <a:r>
              <a:rPr lang="en-US" sz="3200" b="1" dirty="0"/>
              <a:t>Fiduciary Mode</a:t>
            </a:r>
          </a:p>
          <a:p>
            <a:pPr lvl="2" eaLnBrk="1" hangingPunct="1"/>
            <a:r>
              <a:rPr lang="en-US" sz="3200" b="1" dirty="0"/>
              <a:t>Budgeting and oversight</a:t>
            </a:r>
          </a:p>
          <a:p>
            <a:pPr lvl="2" eaLnBrk="1" hangingPunct="1"/>
            <a:r>
              <a:rPr lang="en-US" sz="2800" b="1" dirty="0"/>
              <a:t>Financial health and sustainability [fundraising]</a:t>
            </a:r>
          </a:p>
          <a:p>
            <a:pPr lvl="2" eaLnBrk="1" hangingPunct="1"/>
            <a:r>
              <a:rPr lang="en-US" sz="3200" b="1" dirty="0"/>
              <a:t>Evaluation</a:t>
            </a:r>
          </a:p>
          <a:p>
            <a:pPr lvl="1" eaLnBrk="1" hangingPunct="1"/>
            <a:r>
              <a:rPr lang="en-US" sz="3200" b="1" dirty="0"/>
              <a:t>Strategic Mode</a:t>
            </a:r>
          </a:p>
          <a:p>
            <a:pPr lvl="2" eaLnBrk="1" hangingPunct="1"/>
            <a:r>
              <a:rPr lang="en-US" sz="2800" b="1" dirty="0"/>
              <a:t>Planning</a:t>
            </a:r>
          </a:p>
          <a:p>
            <a:pPr lvl="1" eaLnBrk="1" hangingPunct="1"/>
            <a:r>
              <a:rPr lang="en-US" sz="3200" b="1" dirty="0"/>
              <a:t>Generative Mode</a:t>
            </a:r>
          </a:p>
          <a:p>
            <a:pPr lvl="2" eaLnBrk="1" hangingPunct="1"/>
            <a:r>
              <a:rPr lang="en-US" sz="3200" b="1" dirty="0"/>
              <a:t>Mission/Vision/Values</a:t>
            </a:r>
          </a:p>
          <a:p>
            <a:pPr lvl="2" eaLnBrk="1" hangingPunct="1"/>
            <a:r>
              <a:rPr lang="en-US" sz="3200" b="1" dirty="0"/>
              <a:t>Policy</a:t>
            </a:r>
          </a:p>
          <a:p>
            <a:pPr lvl="1" eaLnBrk="1" hangingPunct="1"/>
            <a:r>
              <a:rPr lang="en-US" sz="3200" b="1" dirty="0"/>
              <a:t>[Advocacy]</a:t>
            </a:r>
          </a:p>
          <a:p>
            <a:pPr lvl="1" eaLnBrk="1" hangingPunct="1">
              <a:buFont typeface="Wingdings" pitchFamily="2" charset="2"/>
              <a:buNone/>
            </a:pPr>
            <a:endParaRPr lang="en-US" sz="3200" b="1" dirty="0"/>
          </a:p>
        </p:txBody>
      </p:sp>
      <p:pic>
        <p:nvPicPr>
          <p:cNvPr id="4" name="Picture 4" descr="COClogo2007-7"/>
          <p:cNvPicPr>
            <a:picLocks noChangeAspect="1" noChangeArrowheads="1"/>
          </p:cNvPicPr>
          <p:nvPr/>
        </p:nvPicPr>
        <p:blipFill>
          <a:blip r:embed="rId2"/>
          <a:srcRect/>
          <a:stretch>
            <a:fillRect/>
          </a:stretch>
        </p:blipFill>
        <p:spPr bwMode="auto">
          <a:xfrm>
            <a:off x="2221455" y="6368518"/>
            <a:ext cx="1871830" cy="351931"/>
          </a:xfrm>
          <a:prstGeom prst="rect">
            <a:avLst/>
          </a:prstGeom>
          <a:noFill/>
          <a:ln w="9525">
            <a:noFill/>
            <a:miter lim="800000"/>
            <a:headEnd/>
            <a:tailEnd/>
          </a:ln>
        </p:spPr>
      </p:pic>
      <p:sp>
        <p:nvSpPr>
          <p:cNvPr id="5" name="TextBox 4"/>
          <p:cNvSpPr txBox="1"/>
          <p:nvPr/>
        </p:nvSpPr>
        <p:spPr>
          <a:xfrm>
            <a:off x="785308" y="6354199"/>
            <a:ext cx="1280159" cy="369332"/>
          </a:xfrm>
          <a:prstGeom prst="rect">
            <a:avLst/>
          </a:prstGeom>
          <a:noFill/>
        </p:spPr>
        <p:txBody>
          <a:bodyPr wrap="square" rtlCol="0">
            <a:spAutoFit/>
          </a:bodyPr>
          <a:lstStyle/>
          <a:p>
            <a:r>
              <a:rPr lang="en-US" b="1" dirty="0"/>
              <a:t>Cathy Allen</a:t>
            </a:r>
          </a:p>
        </p:txBody>
      </p:sp>
    </p:spTree>
    <p:extLst>
      <p:ext uri="{BB962C8B-B14F-4D97-AF65-F5344CB8AC3E}">
        <p14:creationId xmlns:p14="http://schemas.microsoft.com/office/powerpoint/2010/main" val="201491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1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81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81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81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81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818">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818">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818">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81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398033" y="365126"/>
            <a:ext cx="11290151" cy="893520"/>
          </a:xfrm>
        </p:spPr>
        <p:txBody>
          <a:bodyPr>
            <a:noAutofit/>
          </a:bodyPr>
          <a:lstStyle/>
          <a:p>
            <a:pPr algn="ctr" eaLnBrk="1" hangingPunct="1"/>
            <a:r>
              <a:rPr lang="en-US" sz="4800" b="1" dirty="0">
                <a:latin typeface="+mn-lt"/>
              </a:rPr>
              <a:t>Invest Time in Recruitment and Orientation</a:t>
            </a:r>
          </a:p>
        </p:txBody>
      </p:sp>
      <p:sp>
        <p:nvSpPr>
          <p:cNvPr id="44034" name="Rectangle 3"/>
          <p:cNvSpPr>
            <a:spLocks noGrp="1" noChangeArrowheads="1"/>
          </p:cNvSpPr>
          <p:nvPr>
            <p:ph type="body" idx="1"/>
          </p:nvPr>
        </p:nvSpPr>
        <p:spPr>
          <a:xfrm>
            <a:off x="1155550" y="1398555"/>
            <a:ext cx="9880899" cy="4351338"/>
          </a:xfrm>
        </p:spPr>
        <p:txBody>
          <a:bodyPr>
            <a:noAutofit/>
          </a:bodyPr>
          <a:lstStyle/>
          <a:p>
            <a:pPr eaLnBrk="1" hangingPunct="1"/>
            <a:r>
              <a:rPr lang="en-US" sz="3200" b="1" dirty="0"/>
              <a:t>Make sure each board prospect knows what you value about </a:t>
            </a:r>
            <a:r>
              <a:rPr lang="en-US" sz="3200" b="1" u="sng" dirty="0"/>
              <a:t>them.</a:t>
            </a:r>
          </a:p>
          <a:p>
            <a:pPr eaLnBrk="1" hangingPunct="1"/>
            <a:r>
              <a:rPr lang="en-US" sz="3200" b="1" dirty="0"/>
              <a:t>Recruit people who are self-motivated.</a:t>
            </a:r>
          </a:p>
          <a:p>
            <a:pPr eaLnBrk="1" hangingPunct="1"/>
            <a:r>
              <a:rPr lang="en-US" sz="3200" b="1" dirty="0"/>
              <a:t>Board member position description</a:t>
            </a:r>
          </a:p>
          <a:p>
            <a:pPr lvl="1" eaLnBrk="1" hangingPunct="1"/>
            <a:r>
              <a:rPr lang="en-US" sz="2800" b="1" dirty="0"/>
              <a:t>Spell out expectations</a:t>
            </a:r>
          </a:p>
          <a:p>
            <a:pPr eaLnBrk="1" hangingPunct="1"/>
            <a:r>
              <a:rPr lang="en-US" sz="3200" b="1" dirty="0"/>
              <a:t>Provide new board members with:</a:t>
            </a:r>
          </a:p>
          <a:p>
            <a:pPr lvl="1" eaLnBrk="1" hangingPunct="1"/>
            <a:r>
              <a:rPr lang="en-US" sz="2800" b="1" dirty="0"/>
              <a:t>Materials (minutes, financials, policies, etc.)</a:t>
            </a:r>
          </a:p>
          <a:p>
            <a:pPr lvl="1" eaLnBrk="1" hangingPunct="1"/>
            <a:r>
              <a:rPr lang="en-US" sz="2800" b="1" dirty="0"/>
              <a:t>Time to introduce themselves</a:t>
            </a:r>
          </a:p>
          <a:p>
            <a:pPr lvl="1" eaLnBrk="1" hangingPunct="1"/>
            <a:r>
              <a:rPr lang="en-US" sz="2800" b="1" dirty="0"/>
              <a:t>Space to ask questions</a:t>
            </a:r>
          </a:p>
          <a:p>
            <a:pPr eaLnBrk="1" hangingPunct="1"/>
            <a:endParaRPr lang="en-US" sz="3200" b="1" dirty="0"/>
          </a:p>
        </p:txBody>
      </p:sp>
      <p:pic>
        <p:nvPicPr>
          <p:cNvPr id="4" name="Picture 4" descr="COClogo2007-7"/>
          <p:cNvPicPr>
            <a:picLocks noChangeAspect="1" noChangeArrowheads="1"/>
          </p:cNvPicPr>
          <p:nvPr/>
        </p:nvPicPr>
        <p:blipFill>
          <a:blip r:embed="rId2"/>
          <a:srcRect/>
          <a:stretch>
            <a:fillRect/>
          </a:stretch>
        </p:blipFill>
        <p:spPr bwMode="auto">
          <a:xfrm>
            <a:off x="2382820" y="6061925"/>
            <a:ext cx="1871830" cy="351931"/>
          </a:xfrm>
          <a:prstGeom prst="rect">
            <a:avLst/>
          </a:prstGeom>
          <a:noFill/>
          <a:ln w="9525">
            <a:noFill/>
            <a:miter lim="800000"/>
            <a:headEnd/>
            <a:tailEnd/>
          </a:ln>
        </p:spPr>
      </p:pic>
      <p:sp>
        <p:nvSpPr>
          <p:cNvPr id="5" name="TextBox 4"/>
          <p:cNvSpPr txBox="1"/>
          <p:nvPr/>
        </p:nvSpPr>
        <p:spPr>
          <a:xfrm>
            <a:off x="946673" y="6047606"/>
            <a:ext cx="1280159" cy="369332"/>
          </a:xfrm>
          <a:prstGeom prst="rect">
            <a:avLst/>
          </a:prstGeom>
          <a:noFill/>
        </p:spPr>
        <p:txBody>
          <a:bodyPr wrap="square" rtlCol="0">
            <a:spAutoFit/>
          </a:bodyPr>
          <a:lstStyle/>
          <a:p>
            <a:r>
              <a:rPr lang="en-US" b="1" dirty="0"/>
              <a:t>Cathy Allen</a:t>
            </a:r>
          </a:p>
        </p:txBody>
      </p:sp>
    </p:spTree>
    <p:extLst>
      <p:ext uri="{BB962C8B-B14F-4D97-AF65-F5344CB8AC3E}">
        <p14:creationId xmlns:p14="http://schemas.microsoft.com/office/powerpoint/2010/main" val="180903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03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03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034">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034">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034">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03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618565" y="246791"/>
            <a:ext cx="11068722" cy="877383"/>
          </a:xfrm>
        </p:spPr>
        <p:txBody>
          <a:bodyPr>
            <a:normAutofit/>
          </a:bodyPr>
          <a:lstStyle/>
          <a:p>
            <a:pPr algn="ctr" eaLnBrk="1" hangingPunct="1"/>
            <a:r>
              <a:rPr lang="en-US" sz="4800" b="1" dirty="0">
                <a:latin typeface="+mn-lt"/>
              </a:rPr>
              <a:t>Board Composition and Development</a:t>
            </a:r>
          </a:p>
        </p:txBody>
      </p:sp>
      <p:sp>
        <p:nvSpPr>
          <p:cNvPr id="45058" name="Rectangle 3"/>
          <p:cNvSpPr>
            <a:spLocks noGrp="1" noChangeArrowheads="1"/>
          </p:cNvSpPr>
          <p:nvPr>
            <p:ph type="body" idx="1"/>
          </p:nvPr>
        </p:nvSpPr>
        <p:spPr>
          <a:xfrm>
            <a:off x="693869" y="1399406"/>
            <a:ext cx="10924390" cy="4648200"/>
          </a:xfrm>
        </p:spPr>
        <p:txBody>
          <a:bodyPr>
            <a:normAutofit lnSpcReduction="10000"/>
          </a:bodyPr>
          <a:lstStyle/>
          <a:p>
            <a:pPr eaLnBrk="1" hangingPunct="1"/>
            <a:r>
              <a:rPr lang="en-US" sz="3200" b="1" dirty="0"/>
              <a:t>Strong CEO’s want strong boards (strong refuge managers should want them too!)</a:t>
            </a:r>
          </a:p>
          <a:p>
            <a:pPr eaLnBrk="1" hangingPunct="1"/>
            <a:r>
              <a:rPr lang="en-US" sz="3200" b="1" dirty="0"/>
              <a:t>A board should be well-rounded for skills, experience, and connections needed for the organization’s unique purpose.</a:t>
            </a:r>
          </a:p>
          <a:p>
            <a:pPr eaLnBrk="1" hangingPunct="1"/>
            <a:r>
              <a:rPr lang="en-US" sz="3200" b="1" dirty="0"/>
              <a:t>Diversity in age, gender, race, geography, economics, stakeholder interests.</a:t>
            </a:r>
          </a:p>
          <a:p>
            <a:pPr eaLnBrk="1" hangingPunct="1"/>
            <a:r>
              <a:rPr lang="en-US" sz="3200" b="1" dirty="0"/>
              <a:t>Commitment to organization – willing to govern (take care of the golden goose)</a:t>
            </a:r>
          </a:p>
          <a:p>
            <a:pPr eaLnBrk="1" hangingPunct="1"/>
            <a:r>
              <a:rPr lang="en-US" sz="3200" b="1" dirty="0"/>
              <a:t>All important roles should be covered – filling gaps is a priority.</a:t>
            </a:r>
          </a:p>
          <a:p>
            <a:pPr eaLnBrk="1" hangingPunct="1">
              <a:buFont typeface="Wingdings" pitchFamily="2" charset="2"/>
              <a:buNone/>
            </a:pPr>
            <a:endParaRPr lang="en-US" sz="3200" b="1" dirty="0"/>
          </a:p>
          <a:p>
            <a:pPr eaLnBrk="1" hangingPunct="1"/>
            <a:endParaRPr lang="en-US" sz="3200" b="1" dirty="0"/>
          </a:p>
        </p:txBody>
      </p:sp>
      <p:pic>
        <p:nvPicPr>
          <p:cNvPr id="4" name="Picture 4" descr="COClogo2007-7"/>
          <p:cNvPicPr>
            <a:picLocks noChangeAspect="1" noChangeArrowheads="1"/>
          </p:cNvPicPr>
          <p:nvPr/>
        </p:nvPicPr>
        <p:blipFill>
          <a:blip r:embed="rId2"/>
          <a:srcRect/>
          <a:stretch>
            <a:fillRect/>
          </a:stretch>
        </p:blipFill>
        <p:spPr bwMode="auto">
          <a:xfrm>
            <a:off x="2130016" y="6260942"/>
            <a:ext cx="1871830" cy="351931"/>
          </a:xfrm>
          <a:prstGeom prst="rect">
            <a:avLst/>
          </a:prstGeom>
          <a:noFill/>
          <a:ln w="9525">
            <a:noFill/>
            <a:miter lim="800000"/>
            <a:headEnd/>
            <a:tailEnd/>
          </a:ln>
        </p:spPr>
      </p:pic>
      <p:sp>
        <p:nvSpPr>
          <p:cNvPr id="5" name="TextBox 4"/>
          <p:cNvSpPr txBox="1"/>
          <p:nvPr/>
        </p:nvSpPr>
        <p:spPr>
          <a:xfrm>
            <a:off x="693869" y="6246623"/>
            <a:ext cx="1280159" cy="369332"/>
          </a:xfrm>
          <a:prstGeom prst="rect">
            <a:avLst/>
          </a:prstGeom>
          <a:noFill/>
        </p:spPr>
        <p:txBody>
          <a:bodyPr wrap="square" rtlCol="0">
            <a:spAutoFit/>
          </a:bodyPr>
          <a:lstStyle/>
          <a:p>
            <a:r>
              <a:rPr lang="en-US" b="1" dirty="0"/>
              <a:t>Cathy Allen</a:t>
            </a:r>
          </a:p>
        </p:txBody>
      </p:sp>
    </p:spTree>
    <p:extLst>
      <p:ext uri="{BB962C8B-B14F-4D97-AF65-F5344CB8AC3E}">
        <p14:creationId xmlns:p14="http://schemas.microsoft.com/office/powerpoint/2010/main" val="3598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05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05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05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idx="4294967295"/>
          </p:nvPr>
        </p:nvSpPr>
        <p:spPr>
          <a:xfrm>
            <a:off x="2439194" y="91850"/>
            <a:ext cx="7313612" cy="1143000"/>
          </a:xfrm>
        </p:spPr>
        <p:txBody>
          <a:bodyPr/>
          <a:lstStyle/>
          <a:p>
            <a:pPr algn="ctr" eaLnBrk="1" hangingPunct="1"/>
            <a:r>
              <a:rPr lang="en-US" b="1" dirty="0">
                <a:latin typeface="+mn-lt"/>
              </a:rPr>
              <a:t>Recruitment Matrix</a:t>
            </a:r>
          </a:p>
        </p:txBody>
      </p:sp>
      <p:graphicFrame>
        <p:nvGraphicFramePr>
          <p:cNvPr id="25649" name="Group 49"/>
          <p:cNvGraphicFramePr>
            <a:graphicFrameLocks noGrp="1"/>
          </p:cNvGraphicFramePr>
          <p:nvPr>
            <p:ph/>
            <p:extLst>
              <p:ext uri="{D42A27DB-BD31-4B8C-83A1-F6EECF244321}">
                <p14:modId xmlns:p14="http://schemas.microsoft.com/office/powerpoint/2010/main" val="3403158402"/>
              </p:ext>
            </p:extLst>
          </p:nvPr>
        </p:nvGraphicFramePr>
        <p:xfrm>
          <a:off x="2439194" y="1190260"/>
          <a:ext cx="7689132" cy="4928553"/>
        </p:xfrm>
        <a:graphic>
          <a:graphicData uri="http://schemas.openxmlformats.org/drawingml/2006/table">
            <a:tbl>
              <a:tblPr/>
              <a:tblGrid>
                <a:gridCol w="1537159">
                  <a:extLst>
                    <a:ext uri="{9D8B030D-6E8A-4147-A177-3AD203B41FA5}">
                      <a16:colId xmlns:a16="http://schemas.microsoft.com/office/drawing/2014/main" val="20000"/>
                    </a:ext>
                  </a:extLst>
                </a:gridCol>
                <a:gridCol w="1538828">
                  <a:extLst>
                    <a:ext uri="{9D8B030D-6E8A-4147-A177-3AD203B41FA5}">
                      <a16:colId xmlns:a16="http://schemas.microsoft.com/office/drawing/2014/main" val="20001"/>
                    </a:ext>
                  </a:extLst>
                </a:gridCol>
                <a:gridCol w="1537158">
                  <a:extLst>
                    <a:ext uri="{9D8B030D-6E8A-4147-A177-3AD203B41FA5}">
                      <a16:colId xmlns:a16="http://schemas.microsoft.com/office/drawing/2014/main" val="20002"/>
                    </a:ext>
                  </a:extLst>
                </a:gridCol>
                <a:gridCol w="1538828">
                  <a:extLst>
                    <a:ext uri="{9D8B030D-6E8A-4147-A177-3AD203B41FA5}">
                      <a16:colId xmlns:a16="http://schemas.microsoft.com/office/drawing/2014/main" val="20003"/>
                    </a:ext>
                  </a:extLst>
                </a:gridCol>
                <a:gridCol w="1537159">
                  <a:extLst>
                    <a:ext uri="{9D8B030D-6E8A-4147-A177-3AD203B41FA5}">
                      <a16:colId xmlns:a16="http://schemas.microsoft.com/office/drawing/2014/main" val="20004"/>
                    </a:ext>
                  </a:extLst>
                </a:gridCol>
              </a:tblGrid>
              <a:tr h="49688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1" i="0" u="none" strike="noStrike" cap="none" normalizeH="0" baseline="0" dirty="0">
                        <a:ln>
                          <a:noFill/>
                        </a:ln>
                        <a:solidFill>
                          <a:schemeClr val="tx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500" b="1" i="0" u="none" strike="noStrike" cap="none" normalizeH="0" baseline="0" dirty="0">
                          <a:ln>
                            <a:noFill/>
                          </a:ln>
                          <a:solidFill>
                            <a:schemeClr val="tx1"/>
                          </a:solidFill>
                          <a:effectLst/>
                          <a:latin typeface="Verdana" pitchFamily="34" charset="0"/>
                          <a:cs typeface="Arial" charset="0"/>
                        </a:rPr>
                        <a:t>Board Service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500" b="1" i="0" u="none" strike="noStrike" cap="none" normalizeH="0" baseline="0">
                          <a:ln>
                            <a:noFill/>
                          </a:ln>
                          <a:solidFill>
                            <a:schemeClr val="tx1"/>
                          </a:solidFill>
                          <a:effectLst/>
                          <a:latin typeface="Verdana" pitchFamily="34" charset="0"/>
                          <a:cs typeface="Arial" charset="0"/>
                        </a:rPr>
                        <a:t>Social Media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500" b="1" i="0" u="none" strike="noStrike" cap="none" normalizeH="0" baseline="0">
                          <a:ln>
                            <a:noFill/>
                          </a:ln>
                          <a:solidFill>
                            <a:schemeClr val="tx1"/>
                          </a:solidFill>
                          <a:effectLst/>
                          <a:latin typeface="Verdana" pitchFamily="34" charset="0"/>
                          <a:cs typeface="Arial" charset="0"/>
                        </a:rPr>
                        <a:t>Grant-Writing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500" b="1" i="0" u="none" strike="noStrike" cap="none" normalizeH="0" baseline="0">
                          <a:ln>
                            <a:noFill/>
                          </a:ln>
                          <a:solidFill>
                            <a:schemeClr val="tx1"/>
                          </a:solidFill>
                          <a:effectLst/>
                          <a:latin typeface="Verdana" pitchFamily="34" charset="0"/>
                          <a:cs typeface="Arial" charset="0"/>
                        </a:rPr>
                        <a:t>Knows birds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1597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500" b="1" i="0" u="none" strike="noStrike" cap="none" normalizeH="0" baseline="0" dirty="0">
                          <a:ln>
                            <a:noFill/>
                          </a:ln>
                          <a:solidFill>
                            <a:schemeClr val="tx1"/>
                          </a:solidFill>
                          <a:effectLst/>
                          <a:latin typeface="Verdana" pitchFamily="34" charset="0"/>
                          <a:cs typeface="Arial" charset="0"/>
                        </a:rPr>
                        <a:t>Bob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500" b="1" i="0" u="none" strike="noStrike" cap="none" normalizeH="0" baseline="0" dirty="0">
                          <a:ln>
                            <a:noFill/>
                          </a:ln>
                          <a:solidFill>
                            <a:schemeClr val="tx1"/>
                          </a:solidFill>
                          <a:effectLst/>
                          <a:latin typeface="Verdana" pitchFamily="34" charset="0"/>
                          <a:cs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1" i="0" u="none" strike="noStrike" cap="none" normalizeH="0" baseline="0" dirty="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1" i="0" u="none" strike="noStrike" cap="none" normalizeH="0" baseline="0" dirty="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500" b="1" i="0" u="none" strike="noStrike" cap="none" normalizeH="0" baseline="0">
                          <a:ln>
                            <a:noFill/>
                          </a:ln>
                          <a:solidFill>
                            <a:schemeClr val="tx1"/>
                          </a:solidFill>
                          <a:effectLst/>
                          <a:latin typeface="Verdana" pitchFamily="34" charset="0"/>
                          <a:cs typeface="Arial"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1438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500" b="1" i="0" u="none" strike="noStrike" cap="none" normalizeH="0" baseline="0">
                          <a:ln>
                            <a:noFill/>
                          </a:ln>
                          <a:solidFill>
                            <a:schemeClr val="tx1"/>
                          </a:solidFill>
                          <a:effectLst/>
                          <a:latin typeface="Verdana" pitchFamily="34" charset="0"/>
                          <a:cs typeface="Arial" charset="0"/>
                        </a:rPr>
                        <a:t>Sue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1" i="0" u="none" strike="noStrike" cap="none" normalizeH="0" baseline="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1" i="0" u="none" strike="noStrike" cap="none" normalizeH="0" baseline="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1" i="0" u="none" strike="noStrike" cap="none" normalizeH="0" baseline="0" dirty="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1" i="0" u="none" strike="noStrike" cap="none" normalizeH="0" baseline="0" dirty="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1597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500" b="1" i="0" u="none" strike="noStrike" cap="none" normalizeH="0" baseline="0">
                          <a:ln>
                            <a:noFill/>
                          </a:ln>
                          <a:solidFill>
                            <a:schemeClr val="tx1"/>
                          </a:solidFill>
                          <a:effectLst/>
                          <a:latin typeface="Verdana" pitchFamily="34" charset="0"/>
                          <a:cs typeface="Arial" charset="0"/>
                        </a:rPr>
                        <a:t>Mary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1" i="0" u="none" strike="noStrike" cap="none" normalizeH="0" baseline="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1" i="0" u="none" strike="noStrike" cap="none" normalizeH="0" baseline="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500" b="1" i="0" u="none" strike="noStrike" cap="none" normalizeH="0" baseline="0" dirty="0">
                          <a:ln>
                            <a:noFill/>
                          </a:ln>
                          <a:solidFill>
                            <a:schemeClr val="tx1"/>
                          </a:solidFill>
                          <a:effectLst/>
                          <a:latin typeface="Verdana" pitchFamily="34" charset="0"/>
                          <a:cs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500" b="1" i="0" u="none" strike="noStrike" cap="none" normalizeH="0" baseline="0" dirty="0">
                          <a:ln>
                            <a:noFill/>
                          </a:ln>
                          <a:solidFill>
                            <a:schemeClr val="tx1"/>
                          </a:solidFill>
                          <a:effectLst/>
                          <a:latin typeface="Verdana" pitchFamily="34" charset="0"/>
                          <a:cs typeface="Arial"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12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500" b="1" i="0" u="none" strike="noStrike" cap="none" normalizeH="0" baseline="0">
                          <a:ln>
                            <a:noFill/>
                          </a:ln>
                          <a:solidFill>
                            <a:schemeClr val="tx1"/>
                          </a:solidFill>
                          <a:effectLst/>
                          <a:latin typeface="Verdana" pitchFamily="34" charset="0"/>
                          <a:cs typeface="Arial" charset="0"/>
                        </a:rPr>
                        <a:t>Joe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500" b="1" i="0" u="none" strike="noStrike" cap="none" normalizeH="0" baseline="0">
                          <a:ln>
                            <a:noFill/>
                          </a:ln>
                          <a:solidFill>
                            <a:schemeClr val="tx1"/>
                          </a:solidFill>
                          <a:effectLst/>
                          <a:latin typeface="Verdana" pitchFamily="34" charset="0"/>
                          <a:cs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1" i="0" u="none" strike="noStrike" cap="none" normalizeH="0" baseline="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500" b="1" i="0" u="none" strike="noStrike" cap="none" normalizeH="0" baseline="0">
                          <a:ln>
                            <a:noFill/>
                          </a:ln>
                          <a:solidFill>
                            <a:schemeClr val="tx1"/>
                          </a:solidFill>
                          <a:effectLst/>
                          <a:latin typeface="Verdana" pitchFamily="34" charset="0"/>
                          <a:cs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500" b="1" i="0" u="none" strike="noStrike" cap="none" normalizeH="0" baseline="0" dirty="0">
                          <a:ln>
                            <a:noFill/>
                          </a:ln>
                          <a:solidFill>
                            <a:schemeClr val="tx1"/>
                          </a:solidFill>
                          <a:effectLst/>
                          <a:latin typeface="Verdana" pitchFamily="34" charset="0"/>
                          <a:cs typeface="Arial"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1597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500" b="1" i="0" u="none" strike="noStrike" cap="none" normalizeH="0" baseline="0">
                          <a:ln>
                            <a:noFill/>
                          </a:ln>
                          <a:solidFill>
                            <a:schemeClr val="tx1"/>
                          </a:solidFill>
                          <a:effectLst/>
                          <a:latin typeface="Verdana" pitchFamily="34" charset="0"/>
                          <a:cs typeface="Arial" charset="0"/>
                        </a:rPr>
                        <a:t>Beth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1" i="0" u="none" strike="noStrike" cap="none" normalizeH="0" baseline="0" dirty="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1" i="0" u="none" strike="noStrike" cap="none" normalizeH="0" baseline="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1" i="0" u="none" strike="noStrike" cap="none" normalizeH="0" baseline="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500" b="1" i="0" u="none" strike="noStrike" cap="none" normalizeH="0" baseline="0" dirty="0">
                          <a:ln>
                            <a:noFill/>
                          </a:ln>
                          <a:solidFill>
                            <a:schemeClr val="tx1"/>
                          </a:solidFill>
                          <a:effectLst/>
                          <a:latin typeface="Verdana" pitchFamily="34" charset="0"/>
                          <a:cs typeface="Arial"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pic>
        <p:nvPicPr>
          <p:cNvPr id="4" name="Picture 4" descr="COClogo2007-7"/>
          <p:cNvPicPr>
            <a:picLocks noChangeAspect="1" noChangeArrowheads="1"/>
          </p:cNvPicPr>
          <p:nvPr/>
        </p:nvPicPr>
        <p:blipFill>
          <a:blip r:embed="rId2"/>
          <a:srcRect/>
          <a:stretch>
            <a:fillRect/>
          </a:stretch>
        </p:blipFill>
        <p:spPr bwMode="auto">
          <a:xfrm>
            <a:off x="2382820" y="6357760"/>
            <a:ext cx="1871830" cy="351931"/>
          </a:xfrm>
          <a:prstGeom prst="rect">
            <a:avLst/>
          </a:prstGeom>
          <a:noFill/>
          <a:ln w="9525">
            <a:noFill/>
            <a:miter lim="800000"/>
            <a:headEnd/>
            <a:tailEnd/>
          </a:ln>
        </p:spPr>
      </p:pic>
      <p:sp>
        <p:nvSpPr>
          <p:cNvPr id="5" name="TextBox 4"/>
          <p:cNvSpPr txBox="1"/>
          <p:nvPr/>
        </p:nvSpPr>
        <p:spPr>
          <a:xfrm>
            <a:off x="946673" y="6343441"/>
            <a:ext cx="1280159" cy="369332"/>
          </a:xfrm>
          <a:prstGeom prst="rect">
            <a:avLst/>
          </a:prstGeom>
          <a:noFill/>
        </p:spPr>
        <p:txBody>
          <a:bodyPr wrap="square" rtlCol="0">
            <a:spAutoFit/>
          </a:bodyPr>
          <a:lstStyle/>
          <a:p>
            <a:r>
              <a:rPr lang="en-US" b="1" dirty="0"/>
              <a:t>Cathy Allen</a:t>
            </a:r>
          </a:p>
        </p:txBody>
      </p:sp>
    </p:spTree>
    <p:extLst>
      <p:ext uri="{BB962C8B-B14F-4D97-AF65-F5344CB8AC3E}">
        <p14:creationId xmlns:p14="http://schemas.microsoft.com/office/powerpoint/2010/main" val="3305941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319695" y="-10287"/>
            <a:ext cx="555261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Ottawa National Wildlife Refuge Association</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Revised Board Matrix</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March 2014</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pic>
        <p:nvPicPr>
          <p:cNvPr id="5" name="Picture 4"/>
          <p:cNvPicPr>
            <a:picLocks noChangeAspect="1"/>
          </p:cNvPicPr>
          <p:nvPr/>
        </p:nvPicPr>
        <p:blipFill>
          <a:blip r:embed="rId2"/>
          <a:stretch>
            <a:fillRect/>
          </a:stretch>
        </p:blipFill>
        <p:spPr>
          <a:xfrm>
            <a:off x="1534365" y="1039514"/>
            <a:ext cx="9123269" cy="5759766"/>
          </a:xfrm>
          <a:prstGeom prst="rect">
            <a:avLst/>
          </a:prstGeom>
        </p:spPr>
      </p:pic>
    </p:spTree>
    <p:extLst>
      <p:ext uri="{BB962C8B-B14F-4D97-AF65-F5344CB8AC3E}">
        <p14:creationId xmlns:p14="http://schemas.microsoft.com/office/powerpoint/2010/main" val="846394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6226" y="392654"/>
            <a:ext cx="7923007" cy="1446550"/>
          </a:xfrm>
          <a:prstGeom prst="rect">
            <a:avLst/>
          </a:prstGeom>
          <a:noFill/>
        </p:spPr>
        <p:txBody>
          <a:bodyPr wrap="square" rtlCol="0">
            <a:spAutoFit/>
          </a:bodyPr>
          <a:lstStyle/>
          <a:p>
            <a:pPr algn="ctr"/>
            <a:r>
              <a:rPr lang="en-US" sz="4400" b="1" dirty="0"/>
              <a:t>FOBWR Board Development. </a:t>
            </a:r>
          </a:p>
          <a:p>
            <a:pPr algn="ctr"/>
            <a:r>
              <a:rPr lang="en-US" sz="4400" b="1" dirty="0"/>
              <a:t>Next Steps?</a:t>
            </a:r>
          </a:p>
        </p:txBody>
      </p:sp>
      <p:sp>
        <p:nvSpPr>
          <p:cNvPr id="3" name="TextBox 2"/>
          <p:cNvSpPr txBox="1"/>
          <p:nvPr/>
        </p:nvSpPr>
        <p:spPr>
          <a:xfrm>
            <a:off x="1495313" y="2237591"/>
            <a:ext cx="9531275" cy="1754326"/>
          </a:xfrm>
          <a:prstGeom prst="rect">
            <a:avLst/>
          </a:prstGeom>
          <a:noFill/>
        </p:spPr>
        <p:txBody>
          <a:bodyPr wrap="square" rtlCol="0">
            <a:spAutoFit/>
          </a:bodyPr>
          <a:lstStyle/>
          <a:p>
            <a:r>
              <a:rPr lang="en-US" sz="3600" b="1" dirty="0"/>
              <a:t>A board should be well-rounded for skills, experience, and connections needed for the </a:t>
            </a:r>
            <a:r>
              <a:rPr lang="en-US" sz="3600" b="1" dirty="0">
                <a:solidFill>
                  <a:srgbClr val="FF0000"/>
                </a:solidFill>
              </a:rPr>
              <a:t>organization’s unique purpose</a:t>
            </a:r>
            <a:r>
              <a:rPr lang="en-US" sz="3600" b="1" dirty="0"/>
              <a:t>.</a:t>
            </a:r>
          </a:p>
        </p:txBody>
      </p:sp>
      <p:sp>
        <p:nvSpPr>
          <p:cNvPr id="6" name="Down Arrow 5"/>
          <p:cNvSpPr/>
          <p:nvPr/>
        </p:nvSpPr>
        <p:spPr>
          <a:xfrm>
            <a:off x="5824369" y="4143454"/>
            <a:ext cx="543261" cy="793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94912" y="5054299"/>
            <a:ext cx="9402183" cy="830997"/>
          </a:xfrm>
          <a:prstGeom prst="rect">
            <a:avLst/>
          </a:prstGeom>
          <a:noFill/>
        </p:spPr>
        <p:txBody>
          <a:bodyPr wrap="square" rtlCol="0">
            <a:spAutoFit/>
          </a:bodyPr>
          <a:lstStyle/>
          <a:p>
            <a:pPr algn="ctr"/>
            <a:r>
              <a:rPr lang="en-US" sz="4800" b="1" dirty="0"/>
              <a:t>Mission</a:t>
            </a:r>
          </a:p>
        </p:txBody>
      </p:sp>
    </p:spTree>
    <p:extLst>
      <p:ext uri="{BB962C8B-B14F-4D97-AF65-F5344CB8AC3E}">
        <p14:creationId xmlns:p14="http://schemas.microsoft.com/office/powerpoint/2010/main" val="304396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2432" y="328109"/>
            <a:ext cx="8713694" cy="6001643"/>
          </a:xfrm>
          <a:prstGeom prst="rect">
            <a:avLst/>
          </a:prstGeom>
          <a:noFill/>
        </p:spPr>
        <p:txBody>
          <a:bodyPr wrap="square" rtlCol="0">
            <a:spAutoFit/>
          </a:bodyPr>
          <a:lstStyle/>
          <a:p>
            <a:r>
              <a:rPr lang="en-US" sz="4800" b="1" dirty="0"/>
              <a:t>A Mission is:</a:t>
            </a:r>
          </a:p>
          <a:p>
            <a:r>
              <a:rPr lang="en-US" sz="4800" b="1" dirty="0"/>
              <a:t>A statement of “Who”</a:t>
            </a:r>
          </a:p>
          <a:p>
            <a:r>
              <a:rPr lang="en-US" sz="4800" b="1" dirty="0"/>
              <a:t>A statement of “Why”</a:t>
            </a:r>
          </a:p>
          <a:p>
            <a:r>
              <a:rPr lang="en-US" sz="4800" b="1" dirty="0"/>
              <a:t>A statement of “Where”</a:t>
            </a:r>
          </a:p>
          <a:p>
            <a:endParaRPr lang="en-US" sz="4800" b="1" dirty="0"/>
          </a:p>
          <a:p>
            <a:r>
              <a:rPr lang="en-US" sz="4800" b="1" dirty="0"/>
              <a:t>A Mission is not:</a:t>
            </a:r>
          </a:p>
          <a:p>
            <a:r>
              <a:rPr lang="en-US" sz="4800" b="1" dirty="0"/>
              <a:t>A statement of “How”</a:t>
            </a:r>
          </a:p>
          <a:p>
            <a:r>
              <a:rPr lang="en-US" sz="4800" b="1" dirty="0"/>
              <a:t>A statement of “When”</a:t>
            </a:r>
          </a:p>
        </p:txBody>
      </p:sp>
      <p:sp>
        <p:nvSpPr>
          <p:cNvPr id="3" name="TextBox 2"/>
          <p:cNvSpPr txBox="1"/>
          <p:nvPr/>
        </p:nvSpPr>
        <p:spPr>
          <a:xfrm>
            <a:off x="7385125" y="4846320"/>
            <a:ext cx="263562" cy="1323439"/>
          </a:xfrm>
          <a:prstGeom prst="rect">
            <a:avLst/>
          </a:prstGeom>
          <a:noFill/>
        </p:spPr>
        <p:txBody>
          <a:bodyPr wrap="square" rtlCol="0">
            <a:spAutoFit/>
          </a:bodyPr>
          <a:lstStyle/>
          <a:p>
            <a:r>
              <a:rPr lang="en-US" sz="8000" b="1" dirty="0"/>
              <a:t>}</a:t>
            </a:r>
          </a:p>
        </p:txBody>
      </p:sp>
      <p:sp>
        <p:nvSpPr>
          <p:cNvPr id="4" name="TextBox 3"/>
          <p:cNvSpPr txBox="1"/>
          <p:nvPr/>
        </p:nvSpPr>
        <p:spPr>
          <a:xfrm>
            <a:off x="8148918" y="4760092"/>
            <a:ext cx="3544644" cy="1569660"/>
          </a:xfrm>
          <a:prstGeom prst="rect">
            <a:avLst/>
          </a:prstGeom>
          <a:noFill/>
        </p:spPr>
        <p:txBody>
          <a:bodyPr wrap="square" rtlCol="0">
            <a:spAutoFit/>
          </a:bodyPr>
          <a:lstStyle/>
          <a:p>
            <a:r>
              <a:rPr lang="en-US" sz="4800" b="1" dirty="0"/>
              <a:t>This is Strategy</a:t>
            </a:r>
          </a:p>
        </p:txBody>
      </p:sp>
    </p:spTree>
    <p:extLst>
      <p:ext uri="{BB962C8B-B14F-4D97-AF65-F5344CB8AC3E}">
        <p14:creationId xmlns:p14="http://schemas.microsoft.com/office/powerpoint/2010/main" val="171230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4411" y="1943780"/>
            <a:ext cx="10623177" cy="4401205"/>
          </a:xfrm>
          <a:prstGeom prst="rect">
            <a:avLst/>
          </a:prstGeom>
        </p:spPr>
        <p:txBody>
          <a:bodyPr wrap="square">
            <a:spAutoFit/>
          </a:bodyPr>
          <a:lstStyle/>
          <a:p>
            <a:r>
              <a:rPr lang="en-US" sz="2800" b="1" dirty="0">
                <a:solidFill>
                  <a:srgbClr val="000000"/>
                </a:solidFill>
                <a:latin typeface="Tahoma" panose="020B0604030504040204" pitchFamily="34" charset="0"/>
                <a:ea typeface="Times New Roman" panose="02020603050405020304" pitchFamily="18" charset="0"/>
              </a:rPr>
              <a:t>Our mission is to support, complete, and enhance the Balcones Canyonlands National Wildlife Refuge and its diverse ecology and promote its use for recreational, educational, and scientific purposes. Founded in 2002, Friends of Balcones is a 501.c.3 tax-exempt corporation. Headquartered in Lago Vista, Texas, the Friends organization has about 200 members and numerous volunteer-led programs and activities. We are governed by a seven-person Board of Directors and work closely with refuge staff to accomplish our mission</a:t>
            </a:r>
            <a:endParaRPr lang="en-US" sz="2800" b="1" dirty="0"/>
          </a:p>
        </p:txBody>
      </p:sp>
      <p:pic>
        <p:nvPicPr>
          <p:cNvPr id="3" name="Picture 2"/>
          <p:cNvPicPr>
            <a:picLocks noChangeAspect="1"/>
          </p:cNvPicPr>
          <p:nvPr/>
        </p:nvPicPr>
        <p:blipFill>
          <a:blip r:embed="rId2"/>
          <a:stretch>
            <a:fillRect/>
          </a:stretch>
        </p:blipFill>
        <p:spPr>
          <a:xfrm>
            <a:off x="393326" y="292642"/>
            <a:ext cx="5555652" cy="1410530"/>
          </a:xfrm>
          <a:prstGeom prst="rect">
            <a:avLst/>
          </a:prstGeom>
        </p:spPr>
      </p:pic>
    </p:spTree>
    <p:extLst>
      <p:ext uri="{BB962C8B-B14F-4D97-AF65-F5344CB8AC3E}">
        <p14:creationId xmlns:p14="http://schemas.microsoft.com/office/powerpoint/2010/main" val="714253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4411" y="1943780"/>
            <a:ext cx="10623177" cy="4401205"/>
          </a:xfrm>
          <a:prstGeom prst="rect">
            <a:avLst/>
          </a:prstGeom>
        </p:spPr>
        <p:txBody>
          <a:bodyPr wrap="square">
            <a:spAutoFit/>
          </a:bodyPr>
          <a:lstStyle/>
          <a:p>
            <a:r>
              <a:rPr lang="en-US" sz="2800" b="1" dirty="0">
                <a:solidFill>
                  <a:srgbClr val="000000"/>
                </a:solidFill>
                <a:latin typeface="Tahoma" panose="020B0604030504040204" pitchFamily="34" charset="0"/>
                <a:ea typeface="Times New Roman" panose="02020603050405020304" pitchFamily="18" charset="0"/>
              </a:rPr>
              <a:t>Our mission is to support, complete, and enhance the Balcones Canyonlands National Wildlife Refuge and its diverse ecology and promote its use for recreational, educational, and scientific purposes. </a:t>
            </a:r>
            <a:r>
              <a:rPr lang="en-US" sz="2800" b="1" strike="sngStrike" dirty="0">
                <a:solidFill>
                  <a:srgbClr val="000000"/>
                </a:solidFill>
                <a:latin typeface="Tahoma" panose="020B0604030504040204" pitchFamily="34" charset="0"/>
                <a:ea typeface="Times New Roman" panose="02020603050405020304" pitchFamily="18" charset="0"/>
              </a:rPr>
              <a:t>Founded in 2002, Friends of Balcones is a 501.c.3 tax-exempt corporation. Headquartered in Lago Vista, Texas, the Friends organization has about 200 members and numerous volunteer-led programs and activities. We are governed by a seven-person Board of Directors and work closely with refuge staff to accomplish our mission</a:t>
            </a:r>
            <a:endParaRPr lang="en-US" sz="2800" b="1" strike="sngStrike" dirty="0"/>
          </a:p>
        </p:txBody>
      </p:sp>
      <p:pic>
        <p:nvPicPr>
          <p:cNvPr id="3" name="Picture 2"/>
          <p:cNvPicPr>
            <a:picLocks noChangeAspect="1"/>
          </p:cNvPicPr>
          <p:nvPr/>
        </p:nvPicPr>
        <p:blipFill>
          <a:blip r:embed="rId2"/>
          <a:stretch>
            <a:fillRect/>
          </a:stretch>
        </p:blipFill>
        <p:spPr>
          <a:xfrm>
            <a:off x="393326" y="292642"/>
            <a:ext cx="5555652" cy="1410530"/>
          </a:xfrm>
          <a:prstGeom prst="rect">
            <a:avLst/>
          </a:prstGeom>
        </p:spPr>
      </p:pic>
    </p:spTree>
    <p:extLst>
      <p:ext uri="{BB962C8B-B14F-4D97-AF65-F5344CB8AC3E}">
        <p14:creationId xmlns:p14="http://schemas.microsoft.com/office/powerpoint/2010/main" val="629598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5569" y="48470"/>
            <a:ext cx="1223010" cy="1613526"/>
          </a:xfrm>
          <a:prstGeom prst="rect">
            <a:avLst/>
          </a:prstGeom>
        </p:spPr>
      </p:pic>
      <p:sp>
        <p:nvSpPr>
          <p:cNvPr id="3" name="TextBox 2"/>
          <p:cNvSpPr txBox="1"/>
          <p:nvPr/>
        </p:nvSpPr>
        <p:spPr>
          <a:xfrm>
            <a:off x="3012141" y="193513"/>
            <a:ext cx="7767021" cy="1323439"/>
          </a:xfrm>
          <a:prstGeom prst="rect">
            <a:avLst/>
          </a:prstGeom>
          <a:noFill/>
        </p:spPr>
        <p:txBody>
          <a:bodyPr wrap="square" rtlCol="0">
            <a:spAutoFit/>
          </a:bodyPr>
          <a:lstStyle/>
          <a:p>
            <a:pPr algn="ctr"/>
            <a:r>
              <a:rPr lang="en-US" sz="4000" b="1" dirty="0"/>
              <a:t>Friends of Brazoria Wildlife Refuges</a:t>
            </a:r>
          </a:p>
          <a:p>
            <a:pPr algn="ctr"/>
            <a:r>
              <a:rPr lang="en-US" sz="4000" b="1" dirty="0"/>
              <a:t>Board of Directors</a:t>
            </a:r>
          </a:p>
        </p:txBody>
      </p:sp>
      <p:sp>
        <p:nvSpPr>
          <p:cNvPr id="4" name="TextBox 3"/>
          <p:cNvSpPr txBox="1"/>
          <p:nvPr/>
        </p:nvSpPr>
        <p:spPr>
          <a:xfrm>
            <a:off x="3012141" y="1866452"/>
            <a:ext cx="6935994" cy="4832092"/>
          </a:xfrm>
          <a:prstGeom prst="rect">
            <a:avLst/>
          </a:prstGeom>
          <a:noFill/>
        </p:spPr>
        <p:txBody>
          <a:bodyPr wrap="square" rtlCol="0">
            <a:spAutoFit/>
          </a:bodyPr>
          <a:lstStyle/>
          <a:p>
            <a:r>
              <a:rPr lang="en-US" sz="4400" b="1" dirty="0"/>
              <a:t>? Succession Planning?</a:t>
            </a:r>
          </a:p>
          <a:p>
            <a:r>
              <a:rPr lang="en-US" sz="4400" b="1" dirty="0"/>
              <a:t>? Burn out?</a:t>
            </a:r>
          </a:p>
          <a:p>
            <a:r>
              <a:rPr lang="en-US" sz="4400" b="1" dirty="0"/>
              <a:t>? Talent to fit needs?</a:t>
            </a:r>
          </a:p>
          <a:p>
            <a:r>
              <a:rPr lang="en-US" sz="4400" b="1" dirty="0"/>
              <a:t>? Fiduciary Responsibility?</a:t>
            </a:r>
          </a:p>
          <a:p>
            <a:r>
              <a:rPr lang="en-US" sz="4400" b="1" dirty="0"/>
              <a:t>? Diversity? </a:t>
            </a:r>
          </a:p>
          <a:p>
            <a:r>
              <a:rPr lang="en-US" sz="4400" b="1" dirty="0"/>
              <a:t>? Governance?</a:t>
            </a:r>
          </a:p>
          <a:p>
            <a:endParaRPr lang="en-US" sz="4400" b="1" dirty="0"/>
          </a:p>
        </p:txBody>
      </p:sp>
    </p:spTree>
    <p:extLst>
      <p:ext uri="{BB962C8B-B14F-4D97-AF65-F5344CB8AC3E}">
        <p14:creationId xmlns:p14="http://schemas.microsoft.com/office/powerpoint/2010/main" val="312898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42049" y="587238"/>
            <a:ext cx="8698940" cy="5509200"/>
          </a:xfrm>
          <a:prstGeom prst="rect">
            <a:avLst/>
          </a:prstGeom>
        </p:spPr>
        <p:txBody>
          <a:bodyPr wrap="square">
            <a:spAutoFit/>
          </a:bodyPr>
          <a:lstStyle/>
          <a:p>
            <a:r>
              <a:rPr lang="en-US" sz="3200" b="1" dirty="0">
                <a:solidFill>
                  <a:srgbClr val="333333"/>
                </a:solidFill>
              </a:rPr>
              <a:t>“Ding” Darling Wildlife Society, the non-profit Friends of the Refuge organization, supports environmental education, services, and land conservation at the J.N. “Ding” Darling National Wildlife Refuge Complex. Education and conservation efforts may extend beyond the complex’s borders. We partner in these efforts where possible with like-minded conservation organizations. - See more at: http://dingdarlingsociety.org/article95.htm#sthash.yNeIRL05.dpuf</a:t>
            </a:r>
            <a:endParaRPr lang="en-US" sz="3200" b="1" dirty="0"/>
          </a:p>
        </p:txBody>
      </p:sp>
      <p:pic>
        <p:nvPicPr>
          <p:cNvPr id="1026" name="Picture 2" descr="http://dingdarlingsociety.org/admin/media_upload/images/assets/logo_flo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442" y="300505"/>
            <a:ext cx="2366682" cy="3482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028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98724" y="2501153"/>
            <a:ext cx="9499003"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chemeClr val="tx1"/>
                </a:solidFill>
                <a:effectLst/>
                <a:latin typeface="+mn-lt"/>
              </a:rPr>
              <a:t> </a:t>
            </a:r>
            <a:r>
              <a:rPr kumimoji="0" lang="en-US" altLang="en-US" sz="3200" b="1" i="0" u="none" strike="noStrike" cap="none" normalizeH="0" baseline="0" dirty="0">
                <a:ln>
                  <a:noFill/>
                </a:ln>
                <a:solidFill>
                  <a:srgbClr val="000000"/>
                </a:solidFill>
                <a:effectLst/>
                <a:latin typeface="+mn-lt"/>
              </a:rPr>
              <a:t>The Friends of the Bosque del Apache National Wildlife Refuge work on behalf of</a:t>
            </a:r>
            <a:r>
              <a:rPr kumimoji="0" lang="en-US" altLang="en-US" sz="3200" b="1" i="0" u="none" strike="noStrike" cap="none" normalizeH="0" dirty="0">
                <a:ln>
                  <a:noFill/>
                </a:ln>
                <a:solidFill>
                  <a:srgbClr val="000000"/>
                </a:solidFill>
                <a:effectLst/>
                <a:latin typeface="+mn-lt"/>
              </a:rPr>
              <a:t>  </a:t>
            </a:r>
            <a:r>
              <a:rPr kumimoji="0" lang="en-US" altLang="en-US" sz="3200" b="1" i="0" u="none" strike="noStrike" cap="none" normalizeH="0" baseline="0" dirty="0">
                <a:ln>
                  <a:noFill/>
                </a:ln>
                <a:solidFill>
                  <a:srgbClr val="000000"/>
                </a:solidFill>
                <a:effectLst/>
                <a:latin typeface="+mn-lt"/>
              </a:rPr>
              <a:t>birds and wildlife,</a:t>
            </a:r>
            <a:r>
              <a:rPr kumimoji="0" lang="en-US" altLang="en-US" sz="3200" b="1" i="0" u="none" strike="noStrike" cap="none" normalizeH="0" dirty="0">
                <a:ln>
                  <a:noFill/>
                </a:ln>
                <a:solidFill>
                  <a:srgbClr val="000000"/>
                </a:solidFill>
                <a:effectLst/>
                <a:latin typeface="+mn-lt"/>
              </a:rPr>
              <a:t> </a:t>
            </a:r>
            <a:r>
              <a:rPr kumimoji="0" lang="en-US" altLang="en-US" sz="3200" b="1" i="0" u="none" strike="noStrike" cap="none" normalizeH="0" baseline="0" dirty="0">
                <a:ln>
                  <a:noFill/>
                </a:ln>
                <a:solidFill>
                  <a:srgbClr val="000000"/>
                </a:solidFill>
                <a:effectLst/>
                <a:latin typeface="+mn-lt"/>
              </a:rPr>
              <a:t>helping to protect the critically important habitat of the Bosque del Apache National Wildlife Refuge, and helping to educate and inform the public about the value and beauty of all life at the Bosque. </a:t>
            </a:r>
            <a:r>
              <a:rPr kumimoji="0" lang="en-US" altLang="en-US" sz="3200" b="1" i="0" u="none" strike="noStrike" cap="none" normalizeH="0" baseline="0" dirty="0">
                <a:ln>
                  <a:noFill/>
                </a:ln>
                <a:solidFill>
                  <a:schemeClr val="tx1"/>
                </a:solidFill>
                <a:effectLst/>
                <a:latin typeface="+mn-lt"/>
              </a:rPr>
              <a:t> </a:t>
            </a:r>
          </a:p>
        </p:txBody>
      </p:sp>
      <p:pic>
        <p:nvPicPr>
          <p:cNvPr id="2050" name="Picture 2" descr="Logo Friends of the Bosque del Apache NW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273" y="531924"/>
            <a:ext cx="2215381" cy="1969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819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5882" y="751302"/>
            <a:ext cx="8102302" cy="5693866"/>
          </a:xfrm>
          <a:prstGeom prst="rect">
            <a:avLst/>
          </a:prstGeom>
        </p:spPr>
        <p:txBody>
          <a:bodyPr wrap="square">
            <a:spAutoFit/>
          </a:bodyPr>
          <a:lstStyle/>
          <a:p>
            <a:r>
              <a:rPr lang="en-US" sz="2800" b="1" dirty="0">
                <a:solidFill>
                  <a:srgbClr val="000033"/>
                </a:solidFill>
                <a:latin typeface="Arial" panose="020B0604020202020204" pitchFamily="34" charset="0"/>
              </a:rPr>
              <a:t>The Friends of Anahuac Refuge (FOAR) is a volunteer run, 501(c)(3) non-profit, advocacy organization supporting Anahuac National Wildlife Refuge.  The Friends have contributed tens of thousands of volunteers hours to the refuge and have completed numerous </a:t>
            </a:r>
            <a:r>
              <a:rPr lang="en-US" sz="2800" b="1" u="sng" dirty="0">
                <a:solidFill>
                  <a:srgbClr val="134B7B"/>
                </a:solidFill>
                <a:latin typeface="Arial" panose="020B0604020202020204" pitchFamily="34" charset="0"/>
                <a:hlinkClick r:id="rId2"/>
              </a:rPr>
              <a:t>projects</a:t>
            </a:r>
            <a:r>
              <a:rPr lang="en-US" sz="2800" b="1" dirty="0">
                <a:solidFill>
                  <a:srgbClr val="000033"/>
                </a:solidFill>
                <a:latin typeface="Arial" panose="020B0604020202020204" pitchFamily="34" charset="0"/>
              </a:rPr>
              <a:t> over the years.  Since being established in 1997, the Friends has served as a link between the refuge and community.  Our members range from local residents who regularly visit the refuge to travelers from all over the world who come to see the refuge.</a:t>
            </a:r>
            <a:endParaRPr lang="en-US" sz="2800" b="1" dirty="0"/>
          </a:p>
        </p:txBody>
      </p:sp>
      <p:pic>
        <p:nvPicPr>
          <p:cNvPr id="3074" name="Picture 2" descr="http://www.friendsofanahuacnwr.com/Resources/Pictures/Layout%20Misc/FOAR_logo_20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351" y="851529"/>
            <a:ext cx="2350957" cy="2344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340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3035" y="2473855"/>
            <a:ext cx="11118027" cy="3970318"/>
          </a:xfrm>
          <a:prstGeom prst="rect">
            <a:avLst/>
          </a:prstGeom>
        </p:spPr>
        <p:txBody>
          <a:bodyPr wrap="square">
            <a:spAutoFit/>
          </a:bodyPr>
          <a:lstStyle/>
          <a:p>
            <a:r>
              <a:rPr lang="en-US" sz="3600" b="1" dirty="0"/>
              <a:t>The Friends of Aransas &amp; Matagorda Island National Wildlife Refuge (FAMI) are dedicated to supporting and assisting the refuge in its goal of enhancing wildlife and its habitat and encouraging compatible wildlife dependent public uses of the refuge through educational, interpretive, scientific and other means appropriate to the mission of the refuge.</a:t>
            </a:r>
          </a:p>
        </p:txBody>
      </p:sp>
      <p:pic>
        <p:nvPicPr>
          <p:cNvPr id="3" name="Picture 2"/>
          <p:cNvPicPr>
            <a:picLocks noChangeAspect="1"/>
          </p:cNvPicPr>
          <p:nvPr/>
        </p:nvPicPr>
        <p:blipFill>
          <a:blip r:embed="rId2"/>
          <a:stretch>
            <a:fillRect/>
          </a:stretch>
        </p:blipFill>
        <p:spPr>
          <a:xfrm>
            <a:off x="139234" y="107559"/>
            <a:ext cx="4567238" cy="2172274"/>
          </a:xfrm>
          <a:prstGeom prst="rect">
            <a:avLst/>
          </a:prstGeom>
        </p:spPr>
      </p:pic>
    </p:spTree>
    <p:extLst>
      <p:ext uri="{BB962C8B-B14F-4D97-AF65-F5344CB8AC3E}">
        <p14:creationId xmlns:p14="http://schemas.microsoft.com/office/powerpoint/2010/main" val="3732695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6226" y="392654"/>
            <a:ext cx="7923007" cy="1446550"/>
          </a:xfrm>
          <a:prstGeom prst="rect">
            <a:avLst/>
          </a:prstGeom>
          <a:noFill/>
        </p:spPr>
        <p:txBody>
          <a:bodyPr wrap="square" rtlCol="0">
            <a:spAutoFit/>
          </a:bodyPr>
          <a:lstStyle/>
          <a:p>
            <a:pPr algn="ctr"/>
            <a:r>
              <a:rPr lang="en-US" sz="4400" b="1" dirty="0"/>
              <a:t>FOBWR Board Development. </a:t>
            </a:r>
          </a:p>
          <a:p>
            <a:pPr algn="ctr"/>
            <a:r>
              <a:rPr lang="en-US" sz="4400" b="1" dirty="0"/>
              <a:t>Next Steps?</a:t>
            </a:r>
          </a:p>
        </p:txBody>
      </p:sp>
      <p:sp>
        <p:nvSpPr>
          <p:cNvPr id="3" name="Down Arrow 2"/>
          <p:cNvSpPr/>
          <p:nvPr/>
        </p:nvSpPr>
        <p:spPr>
          <a:xfrm>
            <a:off x="5824365" y="1954273"/>
            <a:ext cx="543261" cy="793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394908" y="2881255"/>
            <a:ext cx="9402183" cy="830997"/>
          </a:xfrm>
          <a:prstGeom prst="rect">
            <a:avLst/>
          </a:prstGeom>
          <a:noFill/>
        </p:spPr>
        <p:txBody>
          <a:bodyPr wrap="square" rtlCol="0">
            <a:spAutoFit/>
          </a:bodyPr>
          <a:lstStyle/>
          <a:p>
            <a:pPr algn="ctr"/>
            <a:r>
              <a:rPr lang="en-US" sz="4800" b="1" dirty="0"/>
              <a:t>Mission</a:t>
            </a:r>
          </a:p>
        </p:txBody>
      </p:sp>
      <p:sp>
        <p:nvSpPr>
          <p:cNvPr id="5" name="Down Arrow 4"/>
          <p:cNvSpPr/>
          <p:nvPr/>
        </p:nvSpPr>
        <p:spPr>
          <a:xfrm>
            <a:off x="5824365" y="3805869"/>
            <a:ext cx="543261" cy="793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94908" y="4716714"/>
            <a:ext cx="9402183" cy="830997"/>
          </a:xfrm>
          <a:prstGeom prst="rect">
            <a:avLst/>
          </a:prstGeom>
          <a:noFill/>
        </p:spPr>
        <p:txBody>
          <a:bodyPr wrap="square" rtlCol="0">
            <a:spAutoFit/>
          </a:bodyPr>
          <a:lstStyle/>
          <a:p>
            <a:pPr algn="ctr"/>
            <a:r>
              <a:rPr lang="en-US" sz="4800" b="1" dirty="0"/>
              <a:t>Develop Board Skill Matrix</a:t>
            </a:r>
          </a:p>
        </p:txBody>
      </p:sp>
    </p:spTree>
    <p:extLst>
      <p:ext uri="{BB962C8B-B14F-4D97-AF65-F5344CB8AC3E}">
        <p14:creationId xmlns:p14="http://schemas.microsoft.com/office/powerpoint/2010/main" val="164053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57831" y="263562"/>
            <a:ext cx="4141694" cy="523220"/>
          </a:xfrm>
          <a:prstGeom prst="rect">
            <a:avLst/>
          </a:prstGeom>
          <a:noFill/>
        </p:spPr>
        <p:txBody>
          <a:bodyPr wrap="square" rtlCol="0">
            <a:spAutoFit/>
          </a:bodyPr>
          <a:lstStyle/>
          <a:p>
            <a:pPr algn="ctr"/>
            <a:r>
              <a:rPr lang="en-US" sz="2800" b="1">
                <a:solidFill>
                  <a:srgbClr val="FF0000"/>
                </a:solidFill>
              </a:rPr>
              <a:t>Draft Example</a:t>
            </a:r>
          </a:p>
        </p:txBody>
      </p:sp>
      <p:graphicFrame>
        <p:nvGraphicFramePr>
          <p:cNvPr id="4" name="Table 3"/>
          <p:cNvGraphicFramePr>
            <a:graphicFrameLocks noGrp="1"/>
          </p:cNvGraphicFramePr>
          <p:nvPr>
            <p:extLst>
              <p:ext uri="{D42A27DB-BD31-4B8C-83A1-F6EECF244321}">
                <p14:modId xmlns:p14="http://schemas.microsoft.com/office/powerpoint/2010/main" val="4063257610"/>
              </p:ext>
            </p:extLst>
          </p:nvPr>
        </p:nvGraphicFramePr>
        <p:xfrm>
          <a:off x="0" y="828345"/>
          <a:ext cx="12192000" cy="6002268"/>
        </p:xfrm>
        <a:graphic>
          <a:graphicData uri="http://schemas.openxmlformats.org/drawingml/2006/table">
            <a:tbl>
              <a:tblPr>
                <a:tableStyleId>{5C22544A-7EE6-4342-B048-85BDC9FD1C3A}</a:tableStyleId>
              </a:tblPr>
              <a:tblGrid>
                <a:gridCol w="1356420">
                  <a:extLst>
                    <a:ext uri="{9D8B030D-6E8A-4147-A177-3AD203B41FA5}">
                      <a16:colId xmlns:a16="http://schemas.microsoft.com/office/drawing/2014/main" val="20000"/>
                    </a:ext>
                  </a:extLst>
                </a:gridCol>
                <a:gridCol w="804388">
                  <a:extLst>
                    <a:ext uri="{9D8B030D-6E8A-4147-A177-3AD203B41FA5}">
                      <a16:colId xmlns:a16="http://schemas.microsoft.com/office/drawing/2014/main" val="20001"/>
                    </a:ext>
                  </a:extLst>
                </a:gridCol>
                <a:gridCol w="804388">
                  <a:extLst>
                    <a:ext uri="{9D8B030D-6E8A-4147-A177-3AD203B41FA5}">
                      <a16:colId xmlns:a16="http://schemas.microsoft.com/office/drawing/2014/main" val="20002"/>
                    </a:ext>
                  </a:extLst>
                </a:gridCol>
                <a:gridCol w="804388">
                  <a:extLst>
                    <a:ext uri="{9D8B030D-6E8A-4147-A177-3AD203B41FA5}">
                      <a16:colId xmlns:a16="http://schemas.microsoft.com/office/drawing/2014/main" val="20003"/>
                    </a:ext>
                  </a:extLst>
                </a:gridCol>
                <a:gridCol w="993656">
                  <a:extLst>
                    <a:ext uri="{9D8B030D-6E8A-4147-A177-3AD203B41FA5}">
                      <a16:colId xmlns:a16="http://schemas.microsoft.com/office/drawing/2014/main" val="20004"/>
                    </a:ext>
                  </a:extLst>
                </a:gridCol>
                <a:gridCol w="993656">
                  <a:extLst>
                    <a:ext uri="{9D8B030D-6E8A-4147-A177-3AD203B41FA5}">
                      <a16:colId xmlns:a16="http://schemas.microsoft.com/office/drawing/2014/main" val="20005"/>
                    </a:ext>
                  </a:extLst>
                </a:gridCol>
                <a:gridCol w="804388">
                  <a:extLst>
                    <a:ext uri="{9D8B030D-6E8A-4147-A177-3AD203B41FA5}">
                      <a16:colId xmlns:a16="http://schemas.microsoft.com/office/drawing/2014/main" val="20006"/>
                    </a:ext>
                  </a:extLst>
                </a:gridCol>
                <a:gridCol w="804388">
                  <a:extLst>
                    <a:ext uri="{9D8B030D-6E8A-4147-A177-3AD203B41FA5}">
                      <a16:colId xmlns:a16="http://schemas.microsoft.com/office/drawing/2014/main" val="20007"/>
                    </a:ext>
                  </a:extLst>
                </a:gridCol>
                <a:gridCol w="804388">
                  <a:extLst>
                    <a:ext uri="{9D8B030D-6E8A-4147-A177-3AD203B41FA5}">
                      <a16:colId xmlns:a16="http://schemas.microsoft.com/office/drawing/2014/main" val="20008"/>
                    </a:ext>
                  </a:extLst>
                </a:gridCol>
                <a:gridCol w="804388">
                  <a:extLst>
                    <a:ext uri="{9D8B030D-6E8A-4147-A177-3AD203B41FA5}">
                      <a16:colId xmlns:a16="http://schemas.microsoft.com/office/drawing/2014/main" val="20009"/>
                    </a:ext>
                  </a:extLst>
                </a:gridCol>
                <a:gridCol w="804388">
                  <a:extLst>
                    <a:ext uri="{9D8B030D-6E8A-4147-A177-3AD203B41FA5}">
                      <a16:colId xmlns:a16="http://schemas.microsoft.com/office/drawing/2014/main" val="20010"/>
                    </a:ext>
                  </a:extLst>
                </a:gridCol>
                <a:gridCol w="804388">
                  <a:extLst>
                    <a:ext uri="{9D8B030D-6E8A-4147-A177-3AD203B41FA5}">
                      <a16:colId xmlns:a16="http://schemas.microsoft.com/office/drawing/2014/main" val="20011"/>
                    </a:ext>
                  </a:extLst>
                </a:gridCol>
                <a:gridCol w="804388">
                  <a:extLst>
                    <a:ext uri="{9D8B030D-6E8A-4147-A177-3AD203B41FA5}">
                      <a16:colId xmlns:a16="http://schemas.microsoft.com/office/drawing/2014/main" val="20012"/>
                    </a:ext>
                  </a:extLst>
                </a:gridCol>
                <a:gridCol w="804388">
                  <a:extLst>
                    <a:ext uri="{9D8B030D-6E8A-4147-A177-3AD203B41FA5}">
                      <a16:colId xmlns:a16="http://schemas.microsoft.com/office/drawing/2014/main" val="20013"/>
                    </a:ext>
                  </a:extLst>
                </a:gridCol>
              </a:tblGrid>
              <a:tr h="434340">
                <a:tc gridSpan="14">
                  <a:txBody>
                    <a:bodyPr/>
                    <a:lstStyle/>
                    <a:p>
                      <a:pPr algn="ctr" fontAlgn="b"/>
                      <a:r>
                        <a:rPr lang="en-US" sz="3200" b="1" u="none" strike="noStrike" dirty="0">
                          <a:effectLst/>
                        </a:rPr>
                        <a:t>Recruitment Matrix</a:t>
                      </a:r>
                      <a:endParaRPr lang="en-US" sz="3200" b="1" i="0" u="none" strike="noStrike" dirty="0">
                        <a:solidFill>
                          <a:srgbClr val="000000"/>
                        </a:solidFill>
                        <a:effectLst/>
                        <a:latin typeface="Calibri" panose="020F0502020204030204" pitchFamily="34" charset="0"/>
                      </a:endParaRPr>
                    </a:p>
                  </a:txBody>
                  <a:tcPr marL="4763" marR="4763" marT="4763"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06593">
                <a:tc gridSpan="14">
                  <a:txBody>
                    <a:bodyPr/>
                    <a:lstStyle/>
                    <a:p>
                      <a:pPr algn="ctr" fontAlgn="b"/>
                      <a:r>
                        <a:rPr lang="en-US" sz="2000" b="1" u="none" strike="noStrike" dirty="0">
                          <a:effectLst/>
                        </a:rPr>
                        <a:t>Friends of Brazoria Wildlife Refuges, Board of Directors</a:t>
                      </a:r>
                      <a:endParaRPr lang="en-US" sz="2000" b="1" i="0" u="none" strike="noStrike" dirty="0">
                        <a:solidFill>
                          <a:srgbClr val="000000"/>
                        </a:solidFill>
                        <a:effectLst/>
                        <a:latin typeface="Calibri" panose="020F0502020204030204" pitchFamily="34" charset="0"/>
                      </a:endParaRPr>
                    </a:p>
                  </a:txBody>
                  <a:tcPr marL="4763" marR="4763" marT="4763"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724583">
                <a:tc>
                  <a:txBody>
                    <a:bodyPr/>
                    <a:lstStyle/>
                    <a:p>
                      <a:pPr algn="ctr" fontAlgn="ctr"/>
                      <a:r>
                        <a:rPr lang="en-US" sz="1600" b="1" u="none" strike="noStrike">
                          <a:effectLst/>
                        </a:rPr>
                        <a:t>Needed Skills --&gt; </a:t>
                      </a: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600" b="1" u="none" strike="noStrike">
                          <a:effectLst/>
                        </a:rPr>
                        <a:t>Enjoyment of Nature</a:t>
                      </a:r>
                      <a:endParaRPr lang="en-US" sz="1600" b="1" i="0" u="none" strike="noStrike">
                        <a:solidFill>
                          <a:srgbClr val="000000"/>
                        </a:solidFill>
                        <a:effectLst/>
                        <a:latin typeface="Calibri" panose="020F0502020204030204" pitchFamily="34" charset="0"/>
                      </a:endParaRPr>
                    </a:p>
                  </a:txBody>
                  <a:tcPr marL="4763" marR="4763" marT="4763" marB="0" vert="vert270" anchor="ctr"/>
                </a:tc>
                <a:tc>
                  <a:txBody>
                    <a:bodyPr/>
                    <a:lstStyle/>
                    <a:p>
                      <a:pPr algn="ctr" fontAlgn="ctr"/>
                      <a:r>
                        <a:rPr lang="en-US" sz="1600" b="1" u="none" strike="noStrike" dirty="0">
                          <a:effectLst/>
                        </a:rPr>
                        <a:t>Board Experience</a:t>
                      </a:r>
                      <a:endParaRPr lang="en-US" sz="1600" b="1" i="0" u="none" strike="noStrike" dirty="0">
                        <a:solidFill>
                          <a:srgbClr val="000000"/>
                        </a:solidFill>
                        <a:effectLst/>
                        <a:latin typeface="Calibri" panose="020F0502020204030204" pitchFamily="34" charset="0"/>
                      </a:endParaRPr>
                    </a:p>
                  </a:txBody>
                  <a:tcPr marL="4763" marR="4763" marT="4763" marB="0" vert="vert270" anchor="ctr"/>
                </a:tc>
                <a:tc>
                  <a:txBody>
                    <a:bodyPr/>
                    <a:lstStyle/>
                    <a:p>
                      <a:pPr algn="ctr" fontAlgn="ctr"/>
                      <a:r>
                        <a:rPr lang="en-US" sz="1600" b="1" u="none" strike="noStrike" dirty="0">
                          <a:effectLst/>
                        </a:rPr>
                        <a:t>Organization Management </a:t>
                      </a:r>
                      <a:endParaRPr lang="en-US" sz="1600" b="1" i="0" u="none" strike="noStrike" dirty="0">
                        <a:solidFill>
                          <a:srgbClr val="000000"/>
                        </a:solidFill>
                        <a:effectLst/>
                        <a:latin typeface="Calibri" panose="020F0502020204030204" pitchFamily="34" charset="0"/>
                      </a:endParaRPr>
                    </a:p>
                  </a:txBody>
                  <a:tcPr marL="4763" marR="4763" marT="4763" marB="0" vert="vert270" anchor="ctr"/>
                </a:tc>
                <a:tc>
                  <a:txBody>
                    <a:bodyPr/>
                    <a:lstStyle/>
                    <a:p>
                      <a:pPr algn="ctr" fontAlgn="ctr"/>
                      <a:r>
                        <a:rPr lang="en-US" sz="1600" b="1" u="none" strike="noStrike" dirty="0">
                          <a:effectLst/>
                        </a:rPr>
                        <a:t>Networked with Business, and Political Communities</a:t>
                      </a:r>
                      <a:endParaRPr lang="en-US" sz="1600" b="1" i="0" u="none" strike="noStrike" dirty="0">
                        <a:solidFill>
                          <a:srgbClr val="000000"/>
                        </a:solidFill>
                        <a:effectLst/>
                        <a:latin typeface="Calibri" panose="020F0502020204030204" pitchFamily="34" charset="0"/>
                      </a:endParaRPr>
                    </a:p>
                  </a:txBody>
                  <a:tcPr marL="4763" marR="4763" marT="4763" marB="0" vert="vert270" anchor="ctr"/>
                </a:tc>
                <a:tc>
                  <a:txBody>
                    <a:bodyPr/>
                    <a:lstStyle/>
                    <a:p>
                      <a:pPr algn="ctr" fontAlgn="ctr"/>
                      <a:r>
                        <a:rPr lang="en-US" sz="1600" b="1" u="none" strike="noStrike" dirty="0">
                          <a:effectLst/>
                        </a:rPr>
                        <a:t>Networked with NGO Community</a:t>
                      </a:r>
                      <a:endParaRPr lang="en-US" sz="1600" b="1" i="0" u="none" strike="noStrike" dirty="0">
                        <a:solidFill>
                          <a:srgbClr val="000000"/>
                        </a:solidFill>
                        <a:effectLst/>
                        <a:latin typeface="Calibri" panose="020F0502020204030204" pitchFamily="34" charset="0"/>
                      </a:endParaRPr>
                    </a:p>
                  </a:txBody>
                  <a:tcPr marL="4763" marR="4763" marT="4763" marB="0" vert="vert270" anchor="ctr"/>
                </a:tc>
                <a:tc>
                  <a:txBody>
                    <a:bodyPr/>
                    <a:lstStyle/>
                    <a:p>
                      <a:pPr algn="ctr" fontAlgn="ctr"/>
                      <a:r>
                        <a:rPr lang="en-US" sz="1600" b="1" u="none" strike="noStrike" dirty="0">
                          <a:effectLst/>
                        </a:rPr>
                        <a:t>Accounting / Financial </a:t>
                      </a:r>
                      <a:endParaRPr lang="en-US" sz="1600" b="1" i="0" u="none" strike="noStrike" dirty="0">
                        <a:solidFill>
                          <a:srgbClr val="000000"/>
                        </a:solidFill>
                        <a:effectLst/>
                        <a:latin typeface="Calibri" panose="020F0502020204030204" pitchFamily="34" charset="0"/>
                      </a:endParaRPr>
                    </a:p>
                  </a:txBody>
                  <a:tcPr marL="4763" marR="4763" marT="4763" marB="0" vert="vert270" anchor="ctr"/>
                </a:tc>
                <a:tc>
                  <a:txBody>
                    <a:bodyPr/>
                    <a:lstStyle/>
                    <a:p>
                      <a:pPr algn="ctr" fontAlgn="ctr"/>
                      <a:r>
                        <a:rPr lang="en-US" sz="1600" b="1" u="none" strike="noStrike" dirty="0">
                          <a:effectLst/>
                        </a:rPr>
                        <a:t>Legal</a:t>
                      </a:r>
                      <a:endParaRPr lang="en-US" sz="1600" b="1" i="0" u="none" strike="noStrike" dirty="0">
                        <a:solidFill>
                          <a:srgbClr val="000000"/>
                        </a:solidFill>
                        <a:effectLst/>
                        <a:latin typeface="Calibri" panose="020F0502020204030204" pitchFamily="34" charset="0"/>
                      </a:endParaRPr>
                    </a:p>
                  </a:txBody>
                  <a:tcPr marL="4763" marR="4763" marT="4763" marB="0" vert="vert270" anchor="ctr"/>
                </a:tc>
                <a:tc>
                  <a:txBody>
                    <a:bodyPr/>
                    <a:lstStyle/>
                    <a:p>
                      <a:pPr algn="ctr" fontAlgn="ctr"/>
                      <a:r>
                        <a:rPr lang="en-US" sz="1600" b="1" u="none" strike="noStrike" dirty="0">
                          <a:effectLst/>
                        </a:rPr>
                        <a:t>Grant Writing</a:t>
                      </a:r>
                      <a:endParaRPr lang="en-US" sz="1600" b="1" i="0" u="none" strike="noStrike" dirty="0">
                        <a:solidFill>
                          <a:srgbClr val="000000"/>
                        </a:solidFill>
                        <a:effectLst/>
                        <a:latin typeface="Calibri" panose="020F0502020204030204" pitchFamily="34" charset="0"/>
                      </a:endParaRPr>
                    </a:p>
                  </a:txBody>
                  <a:tcPr marL="4763" marR="4763" marT="4763" marB="0" vert="vert270" anchor="ctr"/>
                </a:tc>
                <a:tc>
                  <a:txBody>
                    <a:bodyPr/>
                    <a:lstStyle/>
                    <a:p>
                      <a:pPr algn="ctr" fontAlgn="ctr"/>
                      <a:r>
                        <a:rPr lang="en-US" sz="1600" b="1" u="none" strike="noStrike" dirty="0">
                          <a:effectLst/>
                        </a:rPr>
                        <a:t>Fundraising</a:t>
                      </a:r>
                      <a:endParaRPr lang="en-US" sz="1600" b="1" i="0" u="none" strike="noStrike" dirty="0">
                        <a:solidFill>
                          <a:srgbClr val="000000"/>
                        </a:solidFill>
                        <a:effectLst/>
                        <a:latin typeface="Calibri" panose="020F0502020204030204" pitchFamily="34" charset="0"/>
                      </a:endParaRPr>
                    </a:p>
                  </a:txBody>
                  <a:tcPr marL="4763" marR="4763" marT="4763" marB="0" vert="vert270" anchor="ctr"/>
                </a:tc>
                <a:tc>
                  <a:txBody>
                    <a:bodyPr/>
                    <a:lstStyle/>
                    <a:p>
                      <a:pPr algn="ctr" fontAlgn="ctr"/>
                      <a:r>
                        <a:rPr lang="en-US" sz="1600" b="1" u="none" strike="noStrike" dirty="0">
                          <a:effectLst/>
                        </a:rPr>
                        <a:t>Youth Education</a:t>
                      </a:r>
                      <a:endParaRPr lang="en-US" sz="1600" b="1" i="0" u="none" strike="noStrike" dirty="0">
                        <a:solidFill>
                          <a:srgbClr val="000000"/>
                        </a:solidFill>
                        <a:effectLst/>
                        <a:latin typeface="Calibri" panose="020F0502020204030204" pitchFamily="34" charset="0"/>
                      </a:endParaRPr>
                    </a:p>
                  </a:txBody>
                  <a:tcPr marL="4763" marR="4763" marT="4763" marB="0" vert="vert270" anchor="ctr"/>
                </a:tc>
                <a:tc>
                  <a:txBody>
                    <a:bodyPr/>
                    <a:lstStyle/>
                    <a:p>
                      <a:pPr algn="ctr" fontAlgn="ctr"/>
                      <a:r>
                        <a:rPr lang="en-US" sz="1600" b="1" u="none" strike="noStrike" dirty="0">
                          <a:effectLst/>
                        </a:rPr>
                        <a:t>Construction / Civil Engineering</a:t>
                      </a:r>
                      <a:endParaRPr lang="en-US" sz="1600" b="1" i="0" u="none" strike="noStrike" dirty="0">
                        <a:solidFill>
                          <a:srgbClr val="000000"/>
                        </a:solidFill>
                        <a:effectLst/>
                        <a:latin typeface="Calibri" panose="020F0502020204030204" pitchFamily="34" charset="0"/>
                      </a:endParaRPr>
                    </a:p>
                  </a:txBody>
                  <a:tcPr marL="4763" marR="4763" marT="4763" marB="0" vert="vert270" anchor="ctr"/>
                </a:tc>
                <a:tc>
                  <a:txBody>
                    <a:bodyPr/>
                    <a:lstStyle/>
                    <a:p>
                      <a:pPr algn="ctr" fontAlgn="ctr"/>
                      <a:r>
                        <a:rPr lang="en-US" sz="1600" b="1" u="none" strike="noStrike" dirty="0">
                          <a:effectLst/>
                        </a:rPr>
                        <a:t>Social Media</a:t>
                      </a:r>
                      <a:endParaRPr lang="en-US" sz="1600" b="1" i="0" u="none" strike="noStrike" dirty="0">
                        <a:solidFill>
                          <a:srgbClr val="000000"/>
                        </a:solidFill>
                        <a:effectLst/>
                        <a:latin typeface="Calibri" panose="020F0502020204030204" pitchFamily="34" charset="0"/>
                      </a:endParaRPr>
                    </a:p>
                  </a:txBody>
                  <a:tcPr marL="4763" marR="4763" marT="4763" marB="0" vert="vert270" anchor="ctr"/>
                </a:tc>
                <a:tc>
                  <a:txBody>
                    <a:bodyPr/>
                    <a:lstStyle/>
                    <a:p>
                      <a:pPr algn="ctr" fontAlgn="ctr"/>
                      <a:r>
                        <a:rPr lang="en-US" sz="1600" b="1" u="none" strike="noStrike" dirty="0">
                          <a:effectLst/>
                        </a:rPr>
                        <a:t>Public Relations - Marketing</a:t>
                      </a:r>
                      <a:endParaRPr lang="en-US" sz="1600" b="1" i="0" u="none" strike="noStrike" dirty="0">
                        <a:solidFill>
                          <a:srgbClr val="000000"/>
                        </a:solidFill>
                        <a:effectLst/>
                        <a:latin typeface="Calibri" panose="020F0502020204030204" pitchFamily="34" charset="0"/>
                      </a:endParaRPr>
                    </a:p>
                  </a:txBody>
                  <a:tcPr marL="4763" marR="4763" marT="4763" marB="0" vert="vert270" anchor="ctr"/>
                </a:tc>
                <a:extLst>
                  <a:ext uri="{0D108BD9-81ED-4DB2-BD59-A6C34878D82A}">
                    <a16:rowId xmlns:a16="http://schemas.microsoft.com/office/drawing/2014/main" val="10002"/>
                  </a:ext>
                </a:extLst>
              </a:tr>
              <a:tr h="242719">
                <a:tc>
                  <a:txBody>
                    <a:bodyPr/>
                    <a:lstStyle/>
                    <a:p>
                      <a:pPr algn="l" fontAlgn="b"/>
                      <a:endParaRPr lang="en-US" sz="16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dirty="0">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10003"/>
                  </a:ext>
                </a:extLst>
              </a:tr>
              <a:tr h="242719">
                <a:tc>
                  <a:txBody>
                    <a:bodyPr/>
                    <a:lstStyle/>
                    <a:p>
                      <a:pPr algn="l" fontAlgn="b"/>
                      <a:r>
                        <a:rPr lang="en-US" sz="1600" b="1" u="none" strike="noStrike">
                          <a:effectLst/>
                        </a:rPr>
                        <a:t>Ed Barrios</a:t>
                      </a:r>
                      <a:endParaRPr lang="en-US" sz="16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ctr"/>
                      <a:r>
                        <a:rPr lang="en-US" sz="1600" b="1" u="none" strike="noStrike">
                          <a:effectLst/>
                        </a:rPr>
                        <a:t>X</a:t>
                      </a: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600" b="1" u="none" strike="noStrike">
                          <a:effectLst/>
                        </a:rPr>
                        <a:t>X</a:t>
                      </a: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10004"/>
                  </a:ext>
                </a:extLst>
              </a:tr>
              <a:tr h="242719">
                <a:tc>
                  <a:txBody>
                    <a:bodyPr/>
                    <a:lstStyle/>
                    <a:p>
                      <a:pPr algn="l" fontAlgn="b"/>
                      <a:r>
                        <a:rPr lang="en-US" sz="1600" b="1" u="none" strike="noStrike">
                          <a:effectLst/>
                        </a:rPr>
                        <a:t>Ron Bisbee</a:t>
                      </a:r>
                      <a:endParaRPr lang="en-US" sz="16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ctr"/>
                      <a:r>
                        <a:rPr lang="en-US" sz="1600" b="1" u="none" strike="noStrike">
                          <a:effectLst/>
                        </a:rPr>
                        <a:t>X</a:t>
                      </a: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600" b="1" u="none" strike="noStrike">
                          <a:effectLst/>
                        </a:rPr>
                        <a:t>X</a:t>
                      </a: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dirty="0">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10005"/>
                  </a:ext>
                </a:extLst>
              </a:tr>
              <a:tr h="242719">
                <a:tc>
                  <a:txBody>
                    <a:bodyPr/>
                    <a:lstStyle/>
                    <a:p>
                      <a:pPr algn="l" fontAlgn="b"/>
                      <a:r>
                        <a:rPr lang="en-US" sz="1600" b="1" u="none" strike="noStrike">
                          <a:effectLst/>
                        </a:rPr>
                        <a:t>Marty Cornell</a:t>
                      </a:r>
                      <a:endParaRPr lang="en-US" sz="16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ctr"/>
                      <a:r>
                        <a:rPr lang="en-US" sz="1600" b="1" u="none" strike="noStrike">
                          <a:effectLst/>
                        </a:rPr>
                        <a:t>X</a:t>
                      </a: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600" b="1" u="none" strike="noStrike">
                          <a:effectLst/>
                        </a:rPr>
                        <a:t>X</a:t>
                      </a: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600" b="1" u="none" strike="noStrike">
                          <a:effectLst/>
                        </a:rPr>
                        <a:t>X</a:t>
                      </a: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600" b="1" u="none" strike="noStrike">
                          <a:effectLst/>
                        </a:rPr>
                        <a:t>X</a:t>
                      </a: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600" b="1" u="none" strike="noStrike">
                          <a:effectLst/>
                        </a:rPr>
                        <a:t>X</a:t>
                      </a: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600" b="1" u="none" strike="noStrike">
                          <a:effectLst/>
                        </a:rPr>
                        <a:t>X</a:t>
                      </a: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600" b="1" u="none" strike="noStrike">
                          <a:effectLst/>
                        </a:rPr>
                        <a:t>x</a:t>
                      </a: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600" b="1" u="none" strike="noStrike" dirty="0">
                          <a:effectLst/>
                        </a:rPr>
                        <a:t>X</a:t>
                      </a:r>
                      <a:endParaRPr lang="en-US" sz="1600" b="1" i="0" u="none" strike="noStrike" dirty="0">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10006"/>
                  </a:ext>
                </a:extLst>
              </a:tr>
              <a:tr h="242719">
                <a:tc>
                  <a:txBody>
                    <a:bodyPr/>
                    <a:lstStyle/>
                    <a:p>
                      <a:pPr algn="l" fontAlgn="b"/>
                      <a:r>
                        <a:rPr lang="en-US" sz="1600" b="1" u="none" strike="noStrike">
                          <a:effectLst/>
                        </a:rPr>
                        <a:t>Mickey Dufilho</a:t>
                      </a:r>
                      <a:endParaRPr lang="en-US" sz="16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ctr"/>
                      <a:r>
                        <a:rPr lang="en-US" sz="1600" b="1" u="none" strike="noStrike">
                          <a:effectLst/>
                        </a:rPr>
                        <a:t>X</a:t>
                      </a: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600" b="1" u="none" strike="noStrike">
                          <a:effectLst/>
                        </a:rPr>
                        <a:t>X</a:t>
                      </a: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dirty="0">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10007"/>
                  </a:ext>
                </a:extLst>
              </a:tr>
              <a:tr h="242719">
                <a:tc>
                  <a:txBody>
                    <a:bodyPr/>
                    <a:lstStyle/>
                    <a:p>
                      <a:pPr algn="l" fontAlgn="b"/>
                      <a:r>
                        <a:rPr lang="en-US" sz="1600" b="1" u="none" strike="noStrike">
                          <a:effectLst/>
                        </a:rPr>
                        <a:t>Phil Huxford</a:t>
                      </a:r>
                      <a:endParaRPr lang="en-US" sz="16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ctr"/>
                      <a:r>
                        <a:rPr lang="en-US" sz="1600" b="1" u="none" strike="noStrike">
                          <a:effectLst/>
                        </a:rPr>
                        <a:t>X</a:t>
                      </a: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600" b="1" u="none" strike="noStrike">
                          <a:effectLst/>
                        </a:rPr>
                        <a:t>X</a:t>
                      </a: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dirty="0">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10008"/>
                  </a:ext>
                </a:extLst>
              </a:tr>
              <a:tr h="242719">
                <a:tc>
                  <a:txBody>
                    <a:bodyPr/>
                    <a:lstStyle/>
                    <a:p>
                      <a:pPr algn="l" fontAlgn="b"/>
                      <a:r>
                        <a:rPr lang="en-US" sz="1600" b="1" u="none" strike="noStrike">
                          <a:effectLst/>
                        </a:rPr>
                        <a:t>Jeanne Manry</a:t>
                      </a:r>
                      <a:endParaRPr lang="en-US" sz="16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ctr"/>
                      <a:r>
                        <a:rPr lang="en-US" sz="1600" b="1" u="none" strike="noStrike">
                          <a:effectLst/>
                        </a:rPr>
                        <a:t>X</a:t>
                      </a: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600" b="1" u="none" strike="noStrike">
                          <a:effectLst/>
                        </a:rPr>
                        <a:t>X</a:t>
                      </a: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dirty="0">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10009"/>
                  </a:ext>
                </a:extLst>
              </a:tr>
              <a:tr h="242719">
                <a:tc>
                  <a:txBody>
                    <a:bodyPr/>
                    <a:lstStyle/>
                    <a:p>
                      <a:pPr algn="l" fontAlgn="b"/>
                      <a:r>
                        <a:rPr lang="en-US" sz="1600" b="1" u="none" strike="noStrike">
                          <a:effectLst/>
                        </a:rPr>
                        <a:t>Neal McLain</a:t>
                      </a:r>
                      <a:endParaRPr lang="en-US" sz="16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ctr"/>
                      <a:r>
                        <a:rPr lang="en-US" sz="1600" b="1" u="none" strike="noStrike">
                          <a:effectLst/>
                        </a:rPr>
                        <a:t>X</a:t>
                      </a: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600" b="1" u="none" strike="noStrike">
                          <a:effectLst/>
                        </a:rPr>
                        <a:t>X</a:t>
                      </a: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dirty="0">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10010"/>
                  </a:ext>
                </a:extLst>
              </a:tr>
              <a:tr h="242719">
                <a:tc>
                  <a:txBody>
                    <a:bodyPr/>
                    <a:lstStyle/>
                    <a:p>
                      <a:pPr algn="l" fontAlgn="b"/>
                      <a:r>
                        <a:rPr lang="en-US" sz="1600" b="1" u="none" strike="noStrike">
                          <a:effectLst/>
                        </a:rPr>
                        <a:t>Tom Morris</a:t>
                      </a:r>
                      <a:endParaRPr lang="en-US" sz="16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ctr"/>
                      <a:r>
                        <a:rPr lang="en-US" sz="1600" b="1" i="0" u="none" strike="noStrike" dirty="0">
                          <a:solidFill>
                            <a:srgbClr val="000000"/>
                          </a:solidFill>
                          <a:effectLst/>
                          <a:latin typeface="Calibri" panose="020F0502020204030204" pitchFamily="34" charset="0"/>
                        </a:rPr>
                        <a:t>X</a:t>
                      </a: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dirty="0">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10011"/>
                  </a:ext>
                </a:extLst>
              </a:tr>
              <a:tr h="242719">
                <a:tc>
                  <a:txBody>
                    <a:bodyPr/>
                    <a:lstStyle/>
                    <a:p>
                      <a:pPr algn="l" fontAlgn="b"/>
                      <a:r>
                        <a:rPr lang="en-US" sz="1600" b="1" u="none" strike="noStrike">
                          <a:effectLst/>
                        </a:rPr>
                        <a:t>David Plunkett</a:t>
                      </a:r>
                      <a:endParaRPr lang="en-US" sz="16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ctr"/>
                      <a:r>
                        <a:rPr lang="en-US" sz="1600" b="1" u="none" strike="noStrike">
                          <a:effectLst/>
                        </a:rPr>
                        <a:t>X</a:t>
                      </a: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600" b="1" u="none" strike="noStrike">
                          <a:effectLst/>
                        </a:rPr>
                        <a:t>X</a:t>
                      </a: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dirty="0">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10012"/>
                  </a:ext>
                </a:extLst>
              </a:tr>
              <a:tr h="242719">
                <a:tc>
                  <a:txBody>
                    <a:bodyPr/>
                    <a:lstStyle/>
                    <a:p>
                      <a:pPr algn="l" fontAlgn="b"/>
                      <a:r>
                        <a:rPr lang="en-US" sz="1600" b="1" u="none" strike="noStrike">
                          <a:effectLst/>
                        </a:rPr>
                        <a:t>Dick Schaffhausen</a:t>
                      </a:r>
                      <a:endParaRPr lang="en-US" sz="16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ctr"/>
                      <a:r>
                        <a:rPr lang="en-US" sz="1600" b="1" u="none" strike="noStrike">
                          <a:effectLst/>
                        </a:rPr>
                        <a:t>X</a:t>
                      </a: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600" b="1" u="none" strike="noStrike">
                          <a:effectLst/>
                        </a:rPr>
                        <a:t>X</a:t>
                      </a: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dirty="0">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10013"/>
                  </a:ext>
                </a:extLst>
              </a:tr>
              <a:tr h="242719">
                <a:tc>
                  <a:txBody>
                    <a:bodyPr/>
                    <a:lstStyle/>
                    <a:p>
                      <a:pPr algn="l" fontAlgn="b"/>
                      <a:r>
                        <a:rPr lang="en-US" sz="1600" b="1" u="none" strike="noStrike">
                          <a:effectLst/>
                        </a:rPr>
                        <a:t>Tom Taroni</a:t>
                      </a:r>
                      <a:endParaRPr lang="en-US" sz="16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ctr"/>
                      <a:r>
                        <a:rPr lang="en-US" sz="1600" b="1" u="none" strike="noStrike">
                          <a:effectLst/>
                        </a:rPr>
                        <a:t>X</a:t>
                      </a: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600" b="1" u="none" strike="noStrike">
                          <a:effectLst/>
                        </a:rPr>
                        <a:t>X</a:t>
                      </a: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dirty="0">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10014"/>
                  </a:ext>
                </a:extLst>
              </a:tr>
              <a:tr h="242719">
                <a:tc>
                  <a:txBody>
                    <a:bodyPr/>
                    <a:lstStyle/>
                    <a:p>
                      <a:pPr algn="l" fontAlgn="b"/>
                      <a:r>
                        <a:rPr lang="en-US" sz="1600" b="1" u="none" strike="noStrike" dirty="0">
                          <a:effectLst/>
                        </a:rPr>
                        <a:t>Torry Tvedt</a:t>
                      </a:r>
                      <a:endParaRPr lang="en-US" sz="1600" b="1"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ctr"/>
                      <a:r>
                        <a:rPr lang="en-US" sz="1600" b="1" u="none" strike="noStrike">
                          <a:effectLst/>
                        </a:rPr>
                        <a:t>X</a:t>
                      </a: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600" b="1" u="none" strike="noStrike">
                          <a:effectLst/>
                        </a:rPr>
                        <a:t>X</a:t>
                      </a: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600" b="1" i="0" u="none" strike="noStrike" dirty="0">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795221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96788" y="510989"/>
            <a:ext cx="9778702" cy="1754326"/>
          </a:xfrm>
          <a:prstGeom prst="rect">
            <a:avLst/>
          </a:prstGeom>
          <a:noFill/>
        </p:spPr>
        <p:txBody>
          <a:bodyPr wrap="square" rtlCol="0">
            <a:spAutoFit/>
          </a:bodyPr>
          <a:lstStyle/>
          <a:p>
            <a:pPr algn="ctr"/>
            <a:r>
              <a:rPr lang="en-US" sz="5400" b="1" dirty="0"/>
              <a:t>Nurturing and Improving our Friends Board</a:t>
            </a:r>
          </a:p>
        </p:txBody>
      </p:sp>
      <p:sp>
        <p:nvSpPr>
          <p:cNvPr id="6" name="TextBox 5"/>
          <p:cNvSpPr txBox="1"/>
          <p:nvPr/>
        </p:nvSpPr>
        <p:spPr>
          <a:xfrm>
            <a:off x="1296297" y="2339788"/>
            <a:ext cx="9579684" cy="2862322"/>
          </a:xfrm>
          <a:prstGeom prst="rect">
            <a:avLst/>
          </a:prstGeom>
          <a:noFill/>
        </p:spPr>
        <p:txBody>
          <a:bodyPr wrap="square" rtlCol="0">
            <a:spAutoFit/>
          </a:bodyPr>
          <a:lstStyle/>
          <a:p>
            <a:r>
              <a:rPr lang="en-US" sz="3600" b="1" dirty="0"/>
              <a:t>Concepts from: </a:t>
            </a:r>
          </a:p>
          <a:p>
            <a:pPr marL="285750" indent="-285750">
              <a:buFont typeface="Arial" panose="020B0604020202020204" pitchFamily="34" charset="0"/>
              <a:buChar char="•"/>
            </a:pPr>
            <a:r>
              <a:rPr lang="en-US" sz="3600" b="1" dirty="0"/>
              <a:t>Region 2 Peer-to-Peer Workshop, Bosque del Apache NWR, September 5-7, 2014</a:t>
            </a:r>
          </a:p>
          <a:p>
            <a:pPr marL="285750" indent="-285750">
              <a:buFont typeface="Arial" panose="020B0604020202020204" pitchFamily="34" charset="0"/>
              <a:buChar char="•"/>
            </a:pPr>
            <a:r>
              <a:rPr lang="en-US" sz="3600" b="1" dirty="0"/>
              <a:t>Friends Mentor Workshop, NCTC, October 29 – November 2, 2014 </a:t>
            </a:r>
          </a:p>
        </p:txBody>
      </p:sp>
      <p:sp>
        <p:nvSpPr>
          <p:cNvPr id="7" name="TextBox 6"/>
          <p:cNvSpPr txBox="1"/>
          <p:nvPr/>
        </p:nvSpPr>
        <p:spPr>
          <a:xfrm>
            <a:off x="1054249" y="5900569"/>
            <a:ext cx="7912250" cy="369332"/>
          </a:xfrm>
          <a:prstGeom prst="rect">
            <a:avLst/>
          </a:prstGeom>
          <a:noFill/>
        </p:spPr>
        <p:txBody>
          <a:bodyPr wrap="square" rtlCol="0">
            <a:spAutoFit/>
          </a:bodyPr>
          <a:lstStyle/>
          <a:p>
            <a:r>
              <a:rPr lang="en-US" dirty="0"/>
              <a:t>Marty Cornell  16Dec14</a:t>
            </a:r>
          </a:p>
        </p:txBody>
      </p:sp>
    </p:spTree>
    <p:extLst>
      <p:ext uri="{BB962C8B-B14F-4D97-AF65-F5344CB8AC3E}">
        <p14:creationId xmlns:p14="http://schemas.microsoft.com/office/powerpoint/2010/main" val="2710171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a:xfrm>
            <a:off x="2967038" y="457200"/>
            <a:ext cx="7239000" cy="1981200"/>
          </a:xfrm>
        </p:spPr>
        <p:txBody>
          <a:bodyPr/>
          <a:lstStyle/>
          <a:p>
            <a:pPr algn="ctr" eaLnBrk="1" hangingPunct="1"/>
            <a:r>
              <a:rPr lang="en-US" sz="4400" b="1"/>
              <a:t>Board Development and Management for Nonprofit Friends Groups</a:t>
            </a:r>
          </a:p>
        </p:txBody>
      </p:sp>
      <p:sp>
        <p:nvSpPr>
          <p:cNvPr id="14338" name="Rectangle 3"/>
          <p:cNvSpPr>
            <a:spLocks noGrp="1" noChangeArrowheads="1"/>
          </p:cNvSpPr>
          <p:nvPr>
            <p:ph type="subTitle" idx="1"/>
          </p:nvPr>
        </p:nvSpPr>
        <p:spPr>
          <a:xfrm>
            <a:off x="2967038" y="2971800"/>
            <a:ext cx="7239000" cy="3200400"/>
          </a:xfrm>
        </p:spPr>
        <p:txBody>
          <a:bodyPr/>
          <a:lstStyle/>
          <a:p>
            <a:pPr algn="ctr" eaLnBrk="1" hangingPunct="1"/>
            <a:r>
              <a:rPr lang="en-US" sz="2800" b="1" dirty="0">
                <a:solidFill>
                  <a:srgbClr val="663300"/>
                </a:solidFill>
              </a:rPr>
              <a:t>Peer-to-Peer Workshop</a:t>
            </a:r>
          </a:p>
          <a:p>
            <a:pPr algn="ctr" eaLnBrk="1" hangingPunct="1"/>
            <a:r>
              <a:rPr lang="en-US" sz="2800" b="1" dirty="0">
                <a:solidFill>
                  <a:srgbClr val="663300"/>
                </a:solidFill>
              </a:rPr>
              <a:t>September 6, 2014</a:t>
            </a:r>
          </a:p>
          <a:p>
            <a:pPr algn="ctr" eaLnBrk="1" hangingPunct="1"/>
            <a:r>
              <a:rPr lang="en-US" sz="2800" b="1" dirty="0">
                <a:solidFill>
                  <a:srgbClr val="663300"/>
                </a:solidFill>
              </a:rPr>
              <a:t>Cathy Allen</a:t>
            </a:r>
            <a:endParaRPr lang="en-US" sz="2800" dirty="0"/>
          </a:p>
        </p:txBody>
      </p:sp>
      <p:pic>
        <p:nvPicPr>
          <p:cNvPr id="14339" name="Picture 4" descr="COClogo2007-7"/>
          <p:cNvPicPr>
            <a:picLocks noChangeAspect="1" noChangeArrowheads="1"/>
          </p:cNvPicPr>
          <p:nvPr/>
        </p:nvPicPr>
        <p:blipFill>
          <a:blip r:embed="rId2"/>
          <a:srcRect/>
          <a:stretch>
            <a:fillRect/>
          </a:stretch>
        </p:blipFill>
        <p:spPr bwMode="auto">
          <a:xfrm>
            <a:off x="3581400" y="4953001"/>
            <a:ext cx="6172200" cy="1160463"/>
          </a:xfrm>
          <a:prstGeom prst="rect">
            <a:avLst/>
          </a:prstGeom>
          <a:noFill/>
          <a:ln w="9525">
            <a:noFill/>
            <a:miter lim="800000"/>
            <a:headEnd/>
            <a:tailEnd/>
          </a:ln>
        </p:spPr>
      </p:pic>
    </p:spTree>
    <p:extLst>
      <p:ext uri="{BB962C8B-B14F-4D97-AF65-F5344CB8AC3E}">
        <p14:creationId xmlns:p14="http://schemas.microsoft.com/office/powerpoint/2010/main" val="1422082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325612" cy="6858000"/>
          </a:xfrm>
          <a:prstGeom prst="rect">
            <a:avLst/>
          </a:prstGeom>
        </p:spPr>
      </p:pic>
    </p:spTree>
    <p:extLst>
      <p:ext uri="{BB962C8B-B14F-4D97-AF65-F5344CB8AC3E}">
        <p14:creationId xmlns:p14="http://schemas.microsoft.com/office/powerpoint/2010/main" val="2089765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4908" y="1129552"/>
            <a:ext cx="9402183" cy="830997"/>
          </a:xfrm>
          <a:prstGeom prst="rect">
            <a:avLst/>
          </a:prstGeom>
          <a:noFill/>
        </p:spPr>
        <p:txBody>
          <a:bodyPr wrap="square" rtlCol="0">
            <a:spAutoFit/>
          </a:bodyPr>
          <a:lstStyle/>
          <a:p>
            <a:pPr algn="ctr"/>
            <a:r>
              <a:rPr lang="en-US" sz="4800" b="1" dirty="0"/>
              <a:t>Keep your Eye on the Prize</a:t>
            </a:r>
          </a:p>
        </p:txBody>
      </p:sp>
      <p:sp>
        <p:nvSpPr>
          <p:cNvPr id="3" name="TextBox 2"/>
          <p:cNvSpPr txBox="1"/>
          <p:nvPr/>
        </p:nvSpPr>
        <p:spPr>
          <a:xfrm>
            <a:off x="1394905" y="4848110"/>
            <a:ext cx="9402183" cy="830997"/>
          </a:xfrm>
          <a:prstGeom prst="rect">
            <a:avLst/>
          </a:prstGeom>
          <a:noFill/>
        </p:spPr>
        <p:txBody>
          <a:bodyPr wrap="square" rtlCol="0">
            <a:spAutoFit/>
          </a:bodyPr>
          <a:lstStyle/>
          <a:p>
            <a:pPr algn="ctr"/>
            <a:r>
              <a:rPr lang="en-US" sz="4800" b="1" dirty="0"/>
              <a:t>Strategy</a:t>
            </a:r>
          </a:p>
        </p:txBody>
      </p:sp>
      <p:sp>
        <p:nvSpPr>
          <p:cNvPr id="4" name="Down Arrow 3"/>
          <p:cNvSpPr/>
          <p:nvPr/>
        </p:nvSpPr>
        <p:spPr>
          <a:xfrm>
            <a:off x="5824365" y="2077986"/>
            <a:ext cx="543261" cy="793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94908" y="2988831"/>
            <a:ext cx="9402183" cy="830997"/>
          </a:xfrm>
          <a:prstGeom prst="rect">
            <a:avLst/>
          </a:prstGeom>
          <a:noFill/>
        </p:spPr>
        <p:txBody>
          <a:bodyPr wrap="square" rtlCol="0">
            <a:spAutoFit/>
          </a:bodyPr>
          <a:lstStyle/>
          <a:p>
            <a:pPr algn="ctr"/>
            <a:r>
              <a:rPr lang="en-US" sz="4800" b="1" dirty="0"/>
              <a:t>Mission</a:t>
            </a:r>
          </a:p>
        </p:txBody>
      </p:sp>
      <p:sp>
        <p:nvSpPr>
          <p:cNvPr id="6" name="Down Arrow 5"/>
          <p:cNvSpPr/>
          <p:nvPr/>
        </p:nvSpPr>
        <p:spPr>
          <a:xfrm>
            <a:off x="5824365" y="3937265"/>
            <a:ext cx="543261" cy="793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835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0633" y="1247887"/>
            <a:ext cx="7890734" cy="4154984"/>
          </a:xfrm>
          <a:prstGeom prst="rect">
            <a:avLst/>
          </a:prstGeom>
          <a:noFill/>
        </p:spPr>
        <p:txBody>
          <a:bodyPr wrap="square" rtlCol="0">
            <a:spAutoFit/>
          </a:bodyPr>
          <a:lstStyle/>
          <a:p>
            <a:pPr algn="ctr"/>
            <a:r>
              <a:rPr lang="en-US" sz="6600" b="1" dirty="0"/>
              <a:t>What’s the Mission and Strategy of the Friends of Brazoria Wildlife Refuges?</a:t>
            </a:r>
          </a:p>
        </p:txBody>
      </p:sp>
    </p:spTree>
    <p:extLst>
      <p:ext uri="{BB962C8B-B14F-4D97-AF65-F5344CB8AC3E}">
        <p14:creationId xmlns:p14="http://schemas.microsoft.com/office/powerpoint/2010/main" val="2999703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2085639" y="424293"/>
            <a:ext cx="8020722" cy="893520"/>
          </a:xfrm>
        </p:spPr>
        <p:txBody>
          <a:bodyPr>
            <a:normAutofit/>
          </a:bodyPr>
          <a:lstStyle/>
          <a:p>
            <a:pPr algn="ctr" eaLnBrk="1" hangingPunct="1"/>
            <a:r>
              <a:rPr lang="en-US" sz="5400" b="1" dirty="0">
                <a:latin typeface="+mn-lt"/>
              </a:rPr>
              <a:t>Separate Ends and Means</a:t>
            </a:r>
          </a:p>
        </p:txBody>
      </p:sp>
      <p:sp>
        <p:nvSpPr>
          <p:cNvPr id="51202" name="Rectangle 3"/>
          <p:cNvSpPr>
            <a:spLocks noGrp="1" noChangeArrowheads="1"/>
          </p:cNvSpPr>
          <p:nvPr>
            <p:ph type="body" idx="1"/>
          </p:nvPr>
        </p:nvSpPr>
        <p:spPr>
          <a:xfrm>
            <a:off x="838200" y="1710587"/>
            <a:ext cx="10515600" cy="4351338"/>
          </a:xfrm>
        </p:spPr>
        <p:txBody>
          <a:bodyPr>
            <a:normAutofit/>
          </a:bodyPr>
          <a:lstStyle/>
          <a:p>
            <a:pPr eaLnBrk="1" hangingPunct="1"/>
            <a:r>
              <a:rPr lang="en-US" sz="4400" b="1" dirty="0"/>
              <a:t>An effectively-operating board is not an end in and of itself, but rather a means for achieving some end.</a:t>
            </a:r>
          </a:p>
          <a:p>
            <a:pPr eaLnBrk="1" hangingPunct="1"/>
            <a:r>
              <a:rPr lang="en-US" sz="4400" b="1" dirty="0"/>
              <a:t>What is the purpose? What could we achieve with more board involvement? What is our mission?</a:t>
            </a:r>
          </a:p>
        </p:txBody>
      </p:sp>
      <p:pic>
        <p:nvPicPr>
          <p:cNvPr id="4" name="Picture 4" descr="COClogo2007-7"/>
          <p:cNvPicPr>
            <a:picLocks noChangeAspect="1" noChangeArrowheads="1"/>
          </p:cNvPicPr>
          <p:nvPr/>
        </p:nvPicPr>
        <p:blipFill>
          <a:blip r:embed="rId2"/>
          <a:srcRect/>
          <a:stretch>
            <a:fillRect/>
          </a:stretch>
        </p:blipFill>
        <p:spPr bwMode="auto">
          <a:xfrm>
            <a:off x="2382820" y="6061925"/>
            <a:ext cx="1871830" cy="351931"/>
          </a:xfrm>
          <a:prstGeom prst="rect">
            <a:avLst/>
          </a:prstGeom>
          <a:noFill/>
          <a:ln w="9525">
            <a:noFill/>
            <a:miter lim="800000"/>
            <a:headEnd/>
            <a:tailEnd/>
          </a:ln>
        </p:spPr>
      </p:pic>
      <p:sp>
        <p:nvSpPr>
          <p:cNvPr id="5" name="TextBox 4"/>
          <p:cNvSpPr txBox="1"/>
          <p:nvPr/>
        </p:nvSpPr>
        <p:spPr>
          <a:xfrm>
            <a:off x="946673" y="6047606"/>
            <a:ext cx="1280159" cy="369332"/>
          </a:xfrm>
          <a:prstGeom prst="rect">
            <a:avLst/>
          </a:prstGeom>
          <a:noFill/>
        </p:spPr>
        <p:txBody>
          <a:bodyPr wrap="square" rtlCol="0">
            <a:spAutoFit/>
          </a:bodyPr>
          <a:lstStyle/>
          <a:p>
            <a:r>
              <a:rPr lang="en-US" b="1" dirty="0"/>
              <a:t>Cathy Allen</a:t>
            </a:r>
          </a:p>
        </p:txBody>
      </p:sp>
    </p:spTree>
    <p:extLst>
      <p:ext uri="{BB962C8B-B14F-4D97-AF65-F5344CB8AC3E}">
        <p14:creationId xmlns:p14="http://schemas.microsoft.com/office/powerpoint/2010/main" val="290195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3083410" y="300580"/>
            <a:ext cx="6025179" cy="872004"/>
          </a:xfrm>
        </p:spPr>
        <p:txBody>
          <a:bodyPr>
            <a:normAutofit/>
          </a:bodyPr>
          <a:lstStyle/>
          <a:p>
            <a:pPr algn="ctr" eaLnBrk="1" hangingPunct="1"/>
            <a:r>
              <a:rPr lang="en-US" sz="5400" b="1" dirty="0">
                <a:latin typeface="+mn-lt"/>
              </a:rPr>
              <a:t>Board Governance</a:t>
            </a:r>
          </a:p>
        </p:txBody>
      </p:sp>
      <p:sp>
        <p:nvSpPr>
          <p:cNvPr id="19458" name="Rectangle 3"/>
          <p:cNvSpPr>
            <a:spLocks noGrp="1" noChangeArrowheads="1"/>
          </p:cNvSpPr>
          <p:nvPr>
            <p:ph type="body" idx="1"/>
          </p:nvPr>
        </p:nvSpPr>
        <p:spPr>
          <a:xfrm>
            <a:off x="2287587" y="1330461"/>
            <a:ext cx="7616825" cy="4573587"/>
          </a:xfrm>
        </p:spPr>
        <p:txBody>
          <a:bodyPr>
            <a:normAutofit/>
          </a:bodyPr>
          <a:lstStyle/>
          <a:p>
            <a:pPr eaLnBrk="1" hangingPunct="1">
              <a:lnSpc>
                <a:spcPct val="90000"/>
              </a:lnSpc>
            </a:pPr>
            <a:r>
              <a:rPr lang="en-US" sz="3600" dirty="0"/>
              <a:t>Mission and Vision</a:t>
            </a:r>
          </a:p>
          <a:p>
            <a:pPr eaLnBrk="1" hangingPunct="1">
              <a:lnSpc>
                <a:spcPct val="90000"/>
              </a:lnSpc>
            </a:pPr>
            <a:r>
              <a:rPr lang="en-US" sz="3600" dirty="0"/>
              <a:t>Bylaws and Other Governance Policies</a:t>
            </a:r>
          </a:p>
          <a:p>
            <a:pPr eaLnBrk="1" hangingPunct="1">
              <a:lnSpc>
                <a:spcPct val="90000"/>
              </a:lnSpc>
            </a:pPr>
            <a:r>
              <a:rPr lang="en-US" sz="3600" b="1" dirty="0"/>
              <a:t>Board Role and Responsibilities</a:t>
            </a:r>
          </a:p>
          <a:p>
            <a:pPr eaLnBrk="1" hangingPunct="1">
              <a:lnSpc>
                <a:spcPct val="90000"/>
              </a:lnSpc>
            </a:pPr>
            <a:r>
              <a:rPr lang="en-US" sz="3600" dirty="0"/>
              <a:t>Board and Committee Structure</a:t>
            </a:r>
          </a:p>
          <a:p>
            <a:pPr eaLnBrk="1" hangingPunct="1">
              <a:lnSpc>
                <a:spcPct val="90000"/>
              </a:lnSpc>
            </a:pPr>
            <a:r>
              <a:rPr lang="en-US" sz="3600" dirty="0"/>
              <a:t>Board Culture and Group Dynamics</a:t>
            </a:r>
          </a:p>
          <a:p>
            <a:pPr eaLnBrk="1" hangingPunct="1">
              <a:lnSpc>
                <a:spcPct val="90000"/>
              </a:lnSpc>
            </a:pPr>
            <a:r>
              <a:rPr lang="en-US" sz="3600" b="1" dirty="0"/>
              <a:t>Board Composition and Development</a:t>
            </a:r>
          </a:p>
          <a:p>
            <a:pPr eaLnBrk="1" hangingPunct="1">
              <a:lnSpc>
                <a:spcPct val="90000"/>
              </a:lnSpc>
            </a:pPr>
            <a:r>
              <a:rPr lang="en-US" sz="3600" dirty="0"/>
              <a:t>Meetings</a:t>
            </a:r>
          </a:p>
        </p:txBody>
      </p:sp>
      <p:pic>
        <p:nvPicPr>
          <p:cNvPr id="4" name="Picture 4" descr="COClogo2007-7"/>
          <p:cNvPicPr>
            <a:picLocks noChangeAspect="1" noChangeArrowheads="1"/>
          </p:cNvPicPr>
          <p:nvPr/>
        </p:nvPicPr>
        <p:blipFill>
          <a:blip r:embed="rId2"/>
          <a:srcRect/>
          <a:stretch>
            <a:fillRect/>
          </a:stretch>
        </p:blipFill>
        <p:spPr bwMode="auto">
          <a:xfrm>
            <a:off x="2382820" y="6061925"/>
            <a:ext cx="1871830" cy="351931"/>
          </a:xfrm>
          <a:prstGeom prst="rect">
            <a:avLst/>
          </a:prstGeom>
          <a:noFill/>
          <a:ln w="9525">
            <a:noFill/>
            <a:miter lim="800000"/>
            <a:headEnd/>
            <a:tailEnd/>
          </a:ln>
        </p:spPr>
      </p:pic>
      <p:sp>
        <p:nvSpPr>
          <p:cNvPr id="2" name="TextBox 1"/>
          <p:cNvSpPr txBox="1"/>
          <p:nvPr/>
        </p:nvSpPr>
        <p:spPr>
          <a:xfrm>
            <a:off x="946673" y="6047606"/>
            <a:ext cx="1280159" cy="369332"/>
          </a:xfrm>
          <a:prstGeom prst="rect">
            <a:avLst/>
          </a:prstGeom>
          <a:noFill/>
        </p:spPr>
        <p:txBody>
          <a:bodyPr wrap="square" rtlCol="0">
            <a:spAutoFit/>
          </a:bodyPr>
          <a:lstStyle/>
          <a:p>
            <a:r>
              <a:rPr lang="en-US" b="1" dirty="0"/>
              <a:t>Cathy Allen</a:t>
            </a:r>
          </a:p>
        </p:txBody>
      </p:sp>
      <p:sp>
        <p:nvSpPr>
          <p:cNvPr id="3" name="Oval 2"/>
          <p:cNvSpPr/>
          <p:nvPr/>
        </p:nvSpPr>
        <p:spPr>
          <a:xfrm>
            <a:off x="1989268" y="4324574"/>
            <a:ext cx="8213463" cy="87674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254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TotalTime>
  <Words>914</Words>
  <Application>Microsoft Macintosh PowerPoint</Application>
  <PresentationFormat>Widescreen</PresentationFormat>
  <Paragraphs>188</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Tahoma</vt:lpstr>
      <vt:lpstr>Verdana</vt:lpstr>
      <vt:lpstr>Wingdings</vt:lpstr>
      <vt:lpstr>Office Theme</vt:lpstr>
      <vt:lpstr>PowerPoint Presentation</vt:lpstr>
      <vt:lpstr>PowerPoint Presentation</vt:lpstr>
      <vt:lpstr>PowerPoint Presentation</vt:lpstr>
      <vt:lpstr>Board Development and Management for Nonprofit Friends Groups</vt:lpstr>
      <vt:lpstr>PowerPoint Presentation</vt:lpstr>
      <vt:lpstr>PowerPoint Presentation</vt:lpstr>
      <vt:lpstr>PowerPoint Presentation</vt:lpstr>
      <vt:lpstr>Separate Ends and Means</vt:lpstr>
      <vt:lpstr>Board Governance</vt:lpstr>
      <vt:lpstr>Modern Boards Operate  in Three Modes</vt:lpstr>
      <vt:lpstr> Just what should board members be engaged in? </vt:lpstr>
      <vt:lpstr>Invest Time in Recruitment and Orientation</vt:lpstr>
      <vt:lpstr>Board Composition and Development</vt:lpstr>
      <vt:lpstr>Recruitment Matrix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Cornell</dc:creator>
  <cp:lastModifiedBy>Amber Bryan</cp:lastModifiedBy>
  <cp:revision>27</cp:revision>
  <dcterms:created xsi:type="dcterms:W3CDTF">2014-12-15T02:54:52Z</dcterms:created>
  <dcterms:modified xsi:type="dcterms:W3CDTF">2019-08-01T17:03:19Z</dcterms:modified>
</cp:coreProperties>
</file>